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71" r:id="rId5"/>
    <p:sldId id="272" r:id="rId6"/>
    <p:sldId id="273" r:id="rId7"/>
    <p:sldId id="261" r:id="rId8"/>
    <p:sldId id="274" r:id="rId9"/>
    <p:sldId id="277" r:id="rId10"/>
    <p:sldId id="262" r:id="rId11"/>
    <p:sldId id="276" r:id="rId12"/>
    <p:sldId id="279" r:id="rId13"/>
    <p:sldId id="26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2"/>
    <a:srgbClr val="F0A050"/>
    <a:srgbClr val="824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2"/>
    <p:restoredTop sz="94839"/>
  </p:normalViewPr>
  <p:slideViewPr>
    <p:cSldViewPr snapToGrid="0" snapToObjects="1">
      <p:cViewPr varScale="1">
        <p:scale>
          <a:sx n="87" d="100"/>
          <a:sy n="87" d="100"/>
        </p:scale>
        <p:origin x="154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F29D1-6F47-594E-91F4-638081377DC5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C01F-3008-0B41-B936-17B3E276DA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4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FC01F-3008-0B41-B936-17B3E276DAF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48A4AE-5144-1F46-9113-BB7404444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9D72AB-F103-BE45-B097-1D3CB1008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6A0805-D669-454B-9AEE-E413B2CA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CA7F7B-9119-4E40-BA3C-219C9E08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6F5B23-3CAF-714D-AC0E-E792E5C5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31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19A9A2-E016-7C4F-A91A-82D0DA90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1DD88C-438D-DC4D-9F00-518A0A43B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FC0C29-B01E-0A47-A069-092B752E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A41CC6-AD73-D64F-837D-57C07F68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4A0091-AC7C-4746-B7DF-8E3146A4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26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4AE7037-1F96-2149-A0A8-3D44DBE3E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6100CD9-30FD-C742-81D6-9AD9F7CC6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9C08B-0242-8947-BE82-1712BC34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44AD36-DE97-A246-9F41-3BF0DB2F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03BFE9-796D-C34D-AB9D-DD8CCE7D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0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6B2EC-25EA-FF40-9009-4D0C7FA4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74C77-2C94-5747-914C-1BB9B113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CF1A3C-3BDA-5940-8B5C-71DEFD81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3036B7-5143-8144-9A9D-8A50AB03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D6921E-729C-FC4B-AE2E-6D2F253E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4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9A777-127A-2647-911C-2EFE088E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929D03-FB2C-ED4D-86B1-87C676CEB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A24863-FABF-9B45-829B-DC753A87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AAAB57-042A-0F49-B33C-F42D22B0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1B2829-2C5E-6E4C-B863-12C103DB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1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A696F-8F9B-9C43-9CEC-F25A599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F59CB2-1A6D-FA42-ADEE-416252D48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B4F249-9AA8-5648-A43C-9DEA3B435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6D16DA-F19B-724E-8F1A-151C7D34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CEE542-CE63-8046-A770-7A0C8E11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9A5F50-5F28-3140-9ABA-A1DF225E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7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77D5F-116E-9543-B734-46752907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D79A07-1110-D94C-97AD-9C12CF7F2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946740-EC0B-A745-8689-CD6C147E8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23001F-513A-2B4B-BEFF-935E882E1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56E119-D5B5-C94C-B080-DB51BFCCF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B2D8F1-F388-A04A-8803-CE747CC4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F415F68-1FA2-4F4B-B82F-ED979175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AA3E6AE-834F-5F49-8B60-6E7CB112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9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B4B24A-18C3-A140-BA54-AFA202E3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5738FF-0B8E-3846-B4AC-5146763B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7603D0F-9DAA-E741-A55A-A3DC4D89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325529-A93B-774E-AB52-8303ED7E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5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54E2E83-08BA-3140-A027-33EFA8DA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33D2106-054B-4744-BCA3-88ACADA2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49C16E-EDF9-194F-8429-4578AA90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0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EEB9D-D624-1B49-B0CF-2112970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18DCDF-3E56-A446-A851-A2DE6331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AB04F2-78E5-104A-9C4E-A9606834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F8A78F-090E-994E-BC32-2F9E37BA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6C5B54-5128-9E45-A05C-EFF7903A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6D6083-7F37-9948-AF3B-574911CD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2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933EA-4786-C949-90CC-ED92E046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2887B34-CB59-AA44-960D-D7F3FF970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C4B321-A4D2-E045-B010-41A5C30F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1894E2-5112-D349-B25E-7DDE861C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3A67B-4AA2-BF4F-8040-EEE9F626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38E5DA-AAF2-8849-ABF4-28AA1FC8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31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E7A9F3-B582-494E-AD1B-E87AA841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9195D1-B641-EC47-BD1F-A6EE9F19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FBF2A2-7D78-E24D-AC26-756AE44B8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FBA3-84FC-2945-972D-D48380C8F849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A450F9-997A-4643-90C7-2078DD104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B9E92C-2C45-4B4F-90C3-0D209FCFB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D746-8011-1749-A964-F5CA6DA072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21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info@prioratywines.se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hyperlink" Target="http://www.prioratywines.se/" TargetMode="Externa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rioratywines.s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602C6DC-9FAB-7D4E-9597-342126CD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787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sv-SE" dirty="0">
              <a:solidFill>
                <a:srgbClr val="824146"/>
              </a:solidFill>
            </a:endParaRPr>
          </a:p>
          <a:p>
            <a:r>
              <a:rPr lang="sv-SE" sz="3000" dirty="0">
                <a:solidFill>
                  <a:srgbClr val="824146"/>
                </a:solidFill>
                <a:latin typeface="Alegreya" pitchFamily="2" charset="0"/>
              </a:rPr>
              <a:t>Stora viner från små producenter</a:t>
            </a:r>
          </a:p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Vinprovning 30 januari 2025</a:t>
            </a:r>
          </a:p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Munskänkarna Gävle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46D2282-5E92-384D-B9FC-581FD723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62" y="879475"/>
            <a:ext cx="7127875" cy="34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3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35FE1-5047-5B4C-8FC5-3402FCCC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Vilket vin gillade du bäst?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0721606-1BD6-7441-A57F-8715540C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Sätt poäng!</a:t>
            </a:r>
          </a:p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Guld 	= 	3 poäng</a:t>
            </a:r>
          </a:p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Silver 	=	2 poäng</a:t>
            </a:r>
          </a:p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Brons 	=	1 poäng</a:t>
            </a:r>
          </a:p>
        </p:txBody>
      </p:sp>
    </p:spTree>
    <p:extLst>
      <p:ext uri="{BB962C8B-B14F-4D97-AF65-F5344CB8AC3E}">
        <p14:creationId xmlns:p14="http://schemas.microsoft.com/office/powerpoint/2010/main" val="287033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9976F7-B456-A549-8981-B990642643C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Antal guldmedaljer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14EF082-5400-384B-8EBB-73645EB58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17673"/>
              </p:ext>
            </p:extLst>
          </p:nvPr>
        </p:nvGraphicFramePr>
        <p:xfrm>
          <a:off x="993263" y="1789419"/>
          <a:ext cx="102054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288">
                  <a:extLst>
                    <a:ext uri="{9D8B030D-6E8A-4147-A177-3AD203B41FA5}">
                      <a16:colId xmlns:a16="http://schemas.microsoft.com/office/drawing/2014/main" val="2600238671"/>
                    </a:ext>
                  </a:extLst>
                </a:gridCol>
                <a:gridCol w="1685644">
                  <a:extLst>
                    <a:ext uri="{9D8B030D-6E8A-4147-A177-3AD203B41FA5}">
                      <a16:colId xmlns:a16="http://schemas.microsoft.com/office/drawing/2014/main" val="2129002247"/>
                    </a:ext>
                  </a:extLst>
                </a:gridCol>
                <a:gridCol w="1630678">
                  <a:extLst>
                    <a:ext uri="{9D8B030D-6E8A-4147-A177-3AD203B41FA5}">
                      <a16:colId xmlns:a16="http://schemas.microsoft.com/office/drawing/2014/main" val="2916696769"/>
                    </a:ext>
                  </a:extLst>
                </a:gridCol>
                <a:gridCol w="1685644">
                  <a:extLst>
                    <a:ext uri="{9D8B030D-6E8A-4147-A177-3AD203B41FA5}">
                      <a16:colId xmlns:a16="http://schemas.microsoft.com/office/drawing/2014/main" val="3662007762"/>
                    </a:ext>
                  </a:extLst>
                </a:gridCol>
                <a:gridCol w="1758931">
                  <a:extLst>
                    <a:ext uri="{9D8B030D-6E8A-4147-A177-3AD203B41FA5}">
                      <a16:colId xmlns:a16="http://schemas.microsoft.com/office/drawing/2014/main" val="3424043752"/>
                    </a:ext>
                  </a:extLst>
                </a:gridCol>
                <a:gridCol w="1722288">
                  <a:extLst>
                    <a:ext uri="{9D8B030D-6E8A-4147-A177-3AD203B41FA5}">
                      <a16:colId xmlns:a16="http://schemas.microsoft.com/office/drawing/2014/main" val="2795694805"/>
                    </a:ext>
                  </a:extLst>
                </a:gridCol>
              </a:tblGrid>
              <a:tr h="312225"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latin typeface="Alegreya" pitchFamily="2" charset="0"/>
                        </a:rPr>
                        <a:t>Glas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6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93997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EA06775B-A58D-5447-BDDF-12C188491F8D}"/>
              </a:ext>
            </a:extLst>
          </p:cNvPr>
          <p:cNvSpPr txBox="1"/>
          <p:nvPr/>
        </p:nvSpPr>
        <p:spPr>
          <a:xfrm>
            <a:off x="6095999" y="2802550"/>
            <a:ext cx="171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824146"/>
                </a:solidFill>
                <a:latin typeface="Alegreya" pitchFamily="2" charset="0"/>
              </a:rPr>
              <a:t>Best in show</a:t>
            </a:r>
          </a:p>
        </p:txBody>
      </p:sp>
    </p:spTree>
    <p:extLst>
      <p:ext uri="{BB962C8B-B14F-4D97-AF65-F5344CB8AC3E}">
        <p14:creationId xmlns:p14="http://schemas.microsoft.com/office/powerpoint/2010/main" val="391960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30EAE-B90C-4D41-8723-FCB7B9E5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96DC6-C745-91A7-1949-86643E30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-154971"/>
            <a:ext cx="11094721" cy="1325563"/>
          </a:xfrm>
        </p:spPr>
        <p:txBody>
          <a:bodyPr>
            <a:normAutofit/>
          </a:bodyPr>
          <a:lstStyle/>
          <a:p>
            <a:pPr algn="ctr"/>
            <a:r>
              <a:rPr lang="sv-SE" sz="2400" dirty="0">
                <a:solidFill>
                  <a:srgbClr val="824146"/>
                </a:solidFill>
                <a:latin typeface="Alegreya" pitchFamily="2" charset="0"/>
              </a:rPr>
              <a:t>Munskänkarna Gävle, 30 januari 2025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8AA3DBA-C4D9-A7C8-1E36-D85DA57D1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1810"/>
              </p:ext>
            </p:extLst>
          </p:nvPr>
        </p:nvGraphicFramePr>
        <p:xfrm>
          <a:off x="769372" y="834041"/>
          <a:ext cx="1051559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97">
                  <a:extLst>
                    <a:ext uri="{9D8B030D-6E8A-4147-A177-3AD203B41FA5}">
                      <a16:colId xmlns:a16="http://schemas.microsoft.com/office/drawing/2014/main" val="592068705"/>
                    </a:ext>
                  </a:extLst>
                </a:gridCol>
                <a:gridCol w="2566219">
                  <a:extLst>
                    <a:ext uri="{9D8B030D-6E8A-4147-A177-3AD203B41FA5}">
                      <a16:colId xmlns:a16="http://schemas.microsoft.com/office/drawing/2014/main" val="2244632494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1858429252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969819813"/>
                    </a:ext>
                  </a:extLst>
                </a:gridCol>
                <a:gridCol w="980235">
                  <a:extLst>
                    <a:ext uri="{9D8B030D-6E8A-4147-A177-3AD203B41FA5}">
                      <a16:colId xmlns:a16="http://schemas.microsoft.com/office/drawing/2014/main" val="512052977"/>
                    </a:ext>
                  </a:extLst>
                </a:gridCol>
                <a:gridCol w="951804">
                  <a:extLst>
                    <a:ext uri="{9D8B030D-6E8A-4147-A177-3AD203B41FA5}">
                      <a16:colId xmlns:a16="http://schemas.microsoft.com/office/drawing/2014/main" val="908691317"/>
                    </a:ext>
                  </a:extLst>
                </a:gridCol>
                <a:gridCol w="1531373">
                  <a:extLst>
                    <a:ext uri="{9D8B030D-6E8A-4147-A177-3AD203B41FA5}">
                      <a16:colId xmlns:a16="http://schemas.microsoft.com/office/drawing/2014/main" val="3952195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Glas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Vin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Producent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Druvor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err="1">
                          <a:latin typeface="Alegreya" pitchFamily="2" charset="0"/>
                        </a:rPr>
                        <a:t>Artikelnr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Pris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Beställ</a:t>
                      </a:r>
                    </a:p>
                  </a:txBody>
                  <a:tcPr>
                    <a:solidFill>
                      <a:srgbClr val="824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latin typeface="Alegreya" pitchFamily="2" charset="0"/>
                        </a:rPr>
                        <a:t>Lluna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Vella </a:t>
                      </a:r>
                    </a:p>
                    <a:p>
                      <a:r>
                        <a:rPr lang="sv-SE" sz="1400" b="1" dirty="0">
                          <a:latin typeface="Alegreya" pitchFamily="2" charset="0"/>
                        </a:rPr>
                        <a:t>2015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endParaRPr lang="sv-SE" sz="1400" b="1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latin typeface="Alegreya" pitchFamily="2" charset="0"/>
                        </a:rPr>
                        <a:t>Balaguer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i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Cabré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,</a:t>
                      </a:r>
                    </a:p>
                    <a:p>
                      <a:r>
                        <a:rPr lang="sv-SE" sz="1400" dirty="0" err="1">
                          <a:latin typeface="Alegreya" pitchFamily="2" charset="0"/>
                        </a:rPr>
                        <a:t>Gratallops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100%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Garnatxa</a:t>
                      </a:r>
                      <a:endParaRPr lang="sv-SE" sz="1400" dirty="0">
                        <a:latin typeface="Alegreya" pitchFamily="2" charset="0"/>
                      </a:endParaRPr>
                    </a:p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55423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289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6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latin typeface="Alegreya" pitchFamily="2" charset="0"/>
                        </a:rPr>
                        <a:t>Lo Coster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Carinyena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EKO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b="1" dirty="0">
                          <a:latin typeface="Alegreya" pitchFamily="2" charset="0"/>
                        </a:rPr>
                        <a:t>2023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endParaRPr lang="sv-SE" sz="1400" b="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latin typeface="Alegreya" pitchFamily="2" charset="0"/>
                        </a:rPr>
                        <a:t>Sangenís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i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Vaqué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,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dirty="0" err="1">
                          <a:latin typeface="Alegreya" pitchFamily="2" charset="0"/>
                        </a:rPr>
                        <a:t>Porrera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100%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Carinyena</a:t>
                      </a:r>
                      <a:endParaRPr lang="sv-SE" sz="1400" dirty="0">
                        <a:latin typeface="Alegreya" pitchFamily="2" charset="0"/>
                      </a:endParaRPr>
                    </a:p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74599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329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5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>
                          <a:latin typeface="Alegreya" pitchFamily="2" charset="0"/>
                        </a:rPr>
                        <a:t>Coranya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b="1" dirty="0">
                          <a:latin typeface="Alegreya" pitchFamily="2" charset="0"/>
                        </a:rPr>
                        <a:t>2014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endParaRPr lang="sv-SE" sz="1400" b="1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latin typeface="Alegreya" pitchFamily="2" charset="0"/>
                        </a:rPr>
                        <a:t>Sangenís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i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Vaqué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,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dirty="0" err="1">
                          <a:latin typeface="Alegreya" pitchFamily="2" charset="0"/>
                        </a:rPr>
                        <a:t>Porrera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Garnatxa</a:t>
                      </a:r>
                      <a:br>
                        <a:rPr lang="sv-SE" sz="1400" dirty="0">
                          <a:latin typeface="Alegreya" pitchFamily="2" charset="0"/>
                        </a:rPr>
                      </a:br>
                      <a:r>
                        <a:rPr lang="sv-SE" sz="1400" dirty="0">
                          <a:latin typeface="Alegreya" pitchFamily="2" charset="0"/>
                        </a:rPr>
                        <a:t>50%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Carinyena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57462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389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9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latin typeface="Alegreya" pitchFamily="2" charset="0"/>
                        </a:rPr>
                        <a:t>Tros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Nou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b="1" dirty="0">
                          <a:latin typeface="Alegreya" pitchFamily="2" charset="0"/>
                        </a:rPr>
                        <a:t>2018</a:t>
                      </a:r>
                    </a:p>
                    <a:p>
                      <a:endParaRPr lang="sv-SE" sz="1400" b="1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latin typeface="Alegreya" pitchFamily="2" charset="0"/>
                        </a:rPr>
                        <a:t>Celler Joan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Simó</a:t>
                      </a:r>
                      <a:r>
                        <a:rPr lang="sv-SE" sz="1400" dirty="0">
                          <a:latin typeface="Alegreya" pitchFamily="2" charset="0"/>
                        </a:rPr>
                        <a:t>,</a:t>
                      </a:r>
                    </a:p>
                    <a:p>
                      <a:r>
                        <a:rPr lang="sv-SE" sz="1400" dirty="0" err="1">
                          <a:latin typeface="Alegreya" pitchFamily="2" charset="0"/>
                        </a:rPr>
                        <a:t>Porrera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70%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Garnatxa</a:t>
                      </a:r>
                      <a:r>
                        <a:rPr lang="sv-SE" sz="1400" dirty="0">
                          <a:latin typeface="Alegreya" pitchFamily="2" charset="0"/>
                        </a:rPr>
                        <a:t>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Peluda</a:t>
                      </a:r>
                      <a:endParaRPr lang="sv-SE" sz="1400" dirty="0">
                        <a:latin typeface="Alegreya" pitchFamily="2" charset="0"/>
                      </a:endParaRPr>
                    </a:p>
                    <a:p>
                      <a:r>
                        <a:rPr lang="sv-SE" sz="1400" dirty="0">
                          <a:latin typeface="Alegreya" pitchFamily="2" charset="0"/>
                        </a:rPr>
                        <a:t>30%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Carinyena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59770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509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0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>
                          <a:latin typeface="Alegreya" pitchFamily="2" charset="0"/>
                        </a:rPr>
                        <a:t>Garnatxa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Blanca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b="1" dirty="0">
                          <a:latin typeface="Alegreya" pitchFamily="2" charset="0"/>
                        </a:rPr>
                        <a:t>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latin typeface="Alegreya" pitchFamily="2" charset="0"/>
                        </a:rPr>
                        <a:t>Giol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Porrera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,</a:t>
                      </a:r>
                      <a:br>
                        <a:rPr lang="sv-SE" sz="1400" dirty="0">
                          <a:latin typeface="Alegreya" pitchFamily="2" charset="0"/>
                        </a:rPr>
                      </a:br>
                      <a:r>
                        <a:rPr lang="sv-SE" sz="1400" dirty="0" err="1">
                          <a:latin typeface="Alegreya" pitchFamily="2" charset="0"/>
                        </a:rPr>
                        <a:t>Porrera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100%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Garnatxa</a:t>
                      </a:r>
                      <a:r>
                        <a:rPr lang="sv-SE" sz="1400" dirty="0">
                          <a:latin typeface="Alegreya" pitchFamily="2" charset="0"/>
                        </a:rPr>
                        <a:t>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Blanca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57458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299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99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>
                          <a:latin typeface="Alegreya" pitchFamily="2" charset="0"/>
                        </a:rPr>
                        <a:t>Pardelasses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 Blanc EKO</a:t>
                      </a:r>
                      <a:br>
                        <a:rPr lang="sv-SE" sz="1400" b="1" dirty="0">
                          <a:latin typeface="Alegreya" pitchFamily="2" charset="0"/>
                        </a:rPr>
                      </a:br>
                      <a:r>
                        <a:rPr lang="sv-SE" sz="1400" b="1" dirty="0">
                          <a:latin typeface="Alegreya" pitchFamily="2" charset="0"/>
                        </a:rPr>
                        <a:t>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latin typeface="Alegreya" pitchFamily="2" charset="0"/>
                        </a:rPr>
                        <a:t>Celler </a:t>
                      </a:r>
                      <a:r>
                        <a:rPr lang="sv-SE" sz="1400" b="1" dirty="0" err="1">
                          <a:latin typeface="Alegreya" pitchFamily="2" charset="0"/>
                        </a:rPr>
                        <a:t>Aixalà-Alcait</a:t>
                      </a:r>
                      <a:r>
                        <a:rPr lang="sv-SE" sz="1400" b="1" dirty="0">
                          <a:latin typeface="Alegreya" pitchFamily="2" charset="0"/>
                        </a:rPr>
                        <a:t>,</a:t>
                      </a:r>
                    </a:p>
                    <a:p>
                      <a:r>
                        <a:rPr lang="sv-SE" sz="1400" dirty="0" err="1">
                          <a:latin typeface="Alegreya" pitchFamily="2" charset="0"/>
                        </a:rPr>
                        <a:t>Torroja</a:t>
                      </a:r>
                      <a:r>
                        <a:rPr lang="sv-SE" sz="1400" dirty="0">
                          <a:latin typeface="Alegreya" pitchFamily="2" charset="0"/>
                        </a:rPr>
                        <a:t> del Priorat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100%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Garnatxa</a:t>
                      </a:r>
                      <a:r>
                        <a:rPr lang="sv-SE" sz="1400" dirty="0">
                          <a:latin typeface="Alegreya" pitchFamily="2" charset="0"/>
                        </a:rPr>
                        <a:t> </a:t>
                      </a:r>
                      <a:r>
                        <a:rPr lang="sv-SE" sz="1400" dirty="0" err="1">
                          <a:latin typeface="Alegreya" pitchFamily="2" charset="0"/>
                        </a:rPr>
                        <a:t>Blanca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legreya" pitchFamily="2" charset="0"/>
                        </a:rPr>
                        <a:t>55191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Alegreya" pitchFamily="2" charset="0"/>
                        </a:rPr>
                        <a:t>299 kr</a:t>
                      </a:r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Alegrey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45191"/>
                  </a:ext>
                </a:extLst>
              </a:tr>
            </a:tbl>
          </a:graphicData>
        </a:graphic>
      </p:graphicFrame>
      <p:pic>
        <p:nvPicPr>
          <p:cNvPr id="5" name="Bildobjekt 4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9CC0BAC7-69B3-11FC-1BE9-B587ED5E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07" y="1263999"/>
            <a:ext cx="591776" cy="5898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47F9E3D9-DF9A-FC3B-4472-F876BD407760}"/>
              </a:ext>
            </a:extLst>
          </p:cNvPr>
          <p:cNvSpPr txBox="1">
            <a:spLocks/>
          </p:cNvSpPr>
          <p:nvPr/>
        </p:nvSpPr>
        <p:spPr>
          <a:xfrm>
            <a:off x="5828053" y="5850883"/>
            <a:ext cx="4877128" cy="803682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sv-SE" sz="1100" dirty="0">
                <a:latin typeface="Alegreya" pitchFamily="2" charset="0"/>
              </a:rPr>
              <a:t>Epost:		</a:t>
            </a:r>
            <a:r>
              <a:rPr lang="sv-SE" sz="1100" dirty="0">
                <a:solidFill>
                  <a:srgbClr val="0070C0"/>
                </a:solidFill>
                <a:latin typeface="Alegrey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info@prioratywines.se</a:t>
            </a:r>
            <a:r>
              <a:rPr lang="sv-SE" sz="1100" dirty="0">
                <a:solidFill>
                  <a:srgbClr val="0070C0"/>
                </a:solidFill>
                <a:latin typeface="Alegreya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sv-SE" sz="1100" dirty="0" err="1">
                <a:latin typeface="Alegreya" pitchFamily="2" charset="0"/>
              </a:rPr>
              <a:t>Instagram</a:t>
            </a:r>
            <a:r>
              <a:rPr lang="sv-SE" sz="1100" dirty="0">
                <a:latin typeface="Alegreya" pitchFamily="2" charset="0"/>
              </a:rPr>
              <a:t>:		@</a:t>
            </a:r>
            <a:r>
              <a:rPr lang="sv-SE" sz="1100" dirty="0" err="1">
                <a:latin typeface="Alegreya" pitchFamily="2" charset="0"/>
              </a:rPr>
              <a:t>prioratywines</a:t>
            </a:r>
            <a:endParaRPr lang="sv-SE" sz="1100" dirty="0">
              <a:latin typeface="Alegreya" pitchFamily="2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sv-SE" sz="1100" dirty="0">
                <a:latin typeface="Alegreya" pitchFamily="2" charset="0"/>
              </a:rPr>
              <a:t>Web:		</a:t>
            </a:r>
            <a:r>
              <a:rPr lang="sv-SE" sz="1100" dirty="0">
                <a:solidFill>
                  <a:srgbClr val="0070C0"/>
                </a:solidFill>
                <a:latin typeface="Alegrey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www.prioratywines.se</a:t>
            </a:r>
            <a:endParaRPr lang="sv-SE" sz="1100" dirty="0">
              <a:solidFill>
                <a:srgbClr val="0070C0"/>
              </a:solidFill>
              <a:latin typeface="Alegreya" pitchFamily="2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sv-SE" sz="1100" dirty="0">
                <a:latin typeface="Alegreya" pitchFamily="2" charset="0"/>
              </a:rPr>
              <a:t>Systembolagets Beställningssortiment, inga kollikrav, leverans i hela Sverige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3B155170-CC20-B360-529E-C4516C5B0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592" y="5795264"/>
            <a:ext cx="1878013" cy="911456"/>
          </a:xfrm>
          <a:prstGeom prst="rect">
            <a:avLst/>
          </a:prstGeom>
        </p:spPr>
      </p:pic>
      <p:pic>
        <p:nvPicPr>
          <p:cNvPr id="11" name="Bildobjekt 10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7A2A43EA-042C-8D65-1245-ED1E491AD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448" y="4203697"/>
            <a:ext cx="594950" cy="589767"/>
          </a:xfrm>
          <a:prstGeom prst="rect">
            <a:avLst/>
          </a:prstGeom>
        </p:spPr>
      </p:pic>
      <p:pic>
        <p:nvPicPr>
          <p:cNvPr id="15" name="Bildobjekt 14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FC6E09E9-13F3-808D-EE56-40E900630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449" y="4902587"/>
            <a:ext cx="586718" cy="589767"/>
          </a:xfrm>
          <a:prstGeom prst="rect">
            <a:avLst/>
          </a:prstGeom>
        </p:spPr>
      </p:pic>
      <p:pic>
        <p:nvPicPr>
          <p:cNvPr id="12" name="Bildobjekt 11" descr="En bild som visar mönster, kvadrat, pixel, korsordspussel&#10;&#10;AI-genererat innehåll kan vara felaktigt.">
            <a:extLst>
              <a:ext uri="{FF2B5EF4-FFF2-40B4-BE49-F238E27FC236}">
                <a16:creationId xmlns:a16="http://schemas.microsoft.com/office/drawing/2014/main" id="{863B0E04-6434-696D-4B2E-53BC6EBDE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588" y="2738336"/>
            <a:ext cx="591776" cy="589767"/>
          </a:xfrm>
          <a:prstGeom prst="rect">
            <a:avLst/>
          </a:prstGeom>
        </p:spPr>
      </p:pic>
      <p:pic>
        <p:nvPicPr>
          <p:cNvPr id="17" name="Bildobjekt 16" descr="En bild som visar mönster, kvadrat, pixel, korsordspussel&#10;&#10;AI-genererat innehåll kan vara felaktigt.">
            <a:extLst>
              <a:ext uri="{FF2B5EF4-FFF2-40B4-BE49-F238E27FC236}">
                <a16:creationId xmlns:a16="http://schemas.microsoft.com/office/drawing/2014/main" id="{65477C7C-B01E-5347-6D9A-05A919CF6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5605" y="3464665"/>
            <a:ext cx="602278" cy="598007"/>
          </a:xfrm>
          <a:prstGeom prst="rect">
            <a:avLst/>
          </a:prstGeom>
        </p:spPr>
      </p:pic>
      <p:pic>
        <p:nvPicPr>
          <p:cNvPr id="19" name="Bildobjekt 18" descr="En bild som visar mönster, kvadrat, konst, korsordspussel&#10;&#10;AI-genererat innehåll kan vara felaktigt.">
            <a:extLst>
              <a:ext uri="{FF2B5EF4-FFF2-40B4-BE49-F238E27FC236}">
                <a16:creationId xmlns:a16="http://schemas.microsoft.com/office/drawing/2014/main" id="{CBB6559C-A8AC-81F3-6A20-8ECEEA3B69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448" y="2011409"/>
            <a:ext cx="602278" cy="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602C6DC-9FAB-7D4E-9597-342126CD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787"/>
            <a:ext cx="9748058" cy="1655762"/>
          </a:xfrm>
        </p:spPr>
        <p:txBody>
          <a:bodyPr>
            <a:normAutofit fontScale="77500" lnSpcReduction="20000"/>
          </a:bodyPr>
          <a:lstStyle/>
          <a:p>
            <a:endParaRPr lang="sv-SE" dirty="0">
              <a:solidFill>
                <a:srgbClr val="824146"/>
              </a:solidFill>
              <a:latin typeface="Alegreya" pitchFamily="2" charset="0"/>
            </a:endParaRPr>
          </a:p>
          <a:p>
            <a:pPr algn="l"/>
            <a:r>
              <a:rPr lang="sv-SE" sz="3000" dirty="0" err="1">
                <a:solidFill>
                  <a:srgbClr val="824146"/>
                </a:solidFill>
                <a:latin typeface="Alegreya" pitchFamily="2" charset="0"/>
              </a:rPr>
              <a:t>Instagram</a:t>
            </a:r>
            <a:r>
              <a:rPr lang="sv-SE" sz="3000" dirty="0">
                <a:solidFill>
                  <a:srgbClr val="824146"/>
                </a:solidFill>
                <a:latin typeface="Alegreya" pitchFamily="2" charset="0"/>
              </a:rPr>
              <a:t>:	  @</a:t>
            </a:r>
            <a:r>
              <a:rPr lang="sv-SE" sz="3000" dirty="0" err="1">
                <a:solidFill>
                  <a:srgbClr val="824146"/>
                </a:solidFill>
                <a:latin typeface="Alegreya" pitchFamily="2" charset="0"/>
              </a:rPr>
              <a:t>prioratywines</a:t>
            </a:r>
            <a:endParaRPr lang="sv-SE" sz="3000" dirty="0">
              <a:solidFill>
                <a:srgbClr val="824146"/>
              </a:solidFill>
              <a:latin typeface="Alegreya" pitchFamily="2" charset="0"/>
            </a:endParaRPr>
          </a:p>
          <a:p>
            <a:pPr algn="l"/>
            <a:r>
              <a:rPr lang="sv-SE" sz="3000" dirty="0">
                <a:solidFill>
                  <a:srgbClr val="824146"/>
                </a:solidFill>
                <a:latin typeface="Alegreya" pitchFamily="2" charset="0"/>
              </a:rPr>
              <a:t>Web:		  </a:t>
            </a:r>
            <a:r>
              <a:rPr lang="sv-SE" sz="3000" dirty="0">
                <a:solidFill>
                  <a:srgbClr val="824146"/>
                </a:solidFill>
                <a:latin typeface="Alegreya" pitchFamily="2" charset="0"/>
                <a:hlinkClick r:id="rId2"/>
              </a:rPr>
              <a:t>www.prioratywines.se</a:t>
            </a:r>
            <a:endParaRPr lang="sv-SE" sz="3000" dirty="0">
              <a:solidFill>
                <a:srgbClr val="824146"/>
              </a:solidFill>
              <a:latin typeface="Alegreya" pitchFamily="2" charset="0"/>
            </a:endParaRPr>
          </a:p>
          <a:p>
            <a:pPr algn="l"/>
            <a:r>
              <a:rPr lang="sv-SE" sz="3000" dirty="0">
                <a:solidFill>
                  <a:srgbClr val="824146"/>
                </a:solidFill>
                <a:latin typeface="Alegreya" pitchFamily="2" charset="0"/>
              </a:rPr>
              <a:t>Systembolaget:	  Beställningssortimentet, inga kollikrav, leverans i hela Sverige</a:t>
            </a:r>
            <a:endParaRPr lang="sv-SE" dirty="0">
              <a:solidFill>
                <a:srgbClr val="824146"/>
              </a:solidFill>
              <a:latin typeface="Alegreya" pitchFamily="2" charset="0"/>
            </a:endParaRP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46D2282-5E92-384D-B9FC-581FD723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62" y="879475"/>
            <a:ext cx="7127875" cy="34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62ECA69-B8E1-714E-ABF8-EE1C7AFAB2CC}"/>
              </a:ext>
            </a:extLst>
          </p:cNvPr>
          <p:cNvSpPr/>
          <p:nvPr/>
        </p:nvSpPr>
        <p:spPr>
          <a:xfrm>
            <a:off x="2076452" y="1850230"/>
            <a:ext cx="3538536" cy="3157537"/>
          </a:xfrm>
          <a:prstGeom prst="ellipse">
            <a:avLst/>
          </a:prstGeom>
          <a:solidFill>
            <a:srgbClr val="F0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atin typeface="Alegreya" pitchFamily="2" charset="0"/>
              </a:rPr>
              <a:t>Om </a:t>
            </a:r>
            <a:br>
              <a:rPr lang="sv-SE" sz="3600" dirty="0">
                <a:latin typeface="Alegreya" pitchFamily="2" charset="0"/>
              </a:rPr>
            </a:br>
            <a:r>
              <a:rPr lang="sv-SE" sz="3600" dirty="0">
                <a:latin typeface="Alegreya" pitchFamily="2" charset="0"/>
              </a:rPr>
              <a:t>DOQ  Priorat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7AD7745-0F10-E14E-8326-0A34BD8EA989}"/>
              </a:ext>
            </a:extLst>
          </p:cNvPr>
          <p:cNvSpPr/>
          <p:nvPr/>
        </p:nvSpPr>
        <p:spPr>
          <a:xfrm>
            <a:off x="6577012" y="1850230"/>
            <a:ext cx="3538536" cy="3157537"/>
          </a:xfrm>
          <a:prstGeom prst="ellipse">
            <a:avLst/>
          </a:prstGeom>
          <a:solidFill>
            <a:srgbClr val="82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atin typeface="Alegreya" pitchFamily="2" charset="0"/>
              </a:rPr>
              <a:t>Provning!</a:t>
            </a:r>
          </a:p>
        </p:txBody>
      </p:sp>
    </p:spTree>
    <p:extLst>
      <p:ext uri="{BB962C8B-B14F-4D97-AF65-F5344CB8AC3E}">
        <p14:creationId xmlns:p14="http://schemas.microsoft.com/office/powerpoint/2010/main" val="20789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69FE2-633F-5345-8716-FBFF3009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DOQ Priorat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69C5BE-0524-0B47-822D-93A81BD7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5230" cy="4351338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En av två DOQ i Spanien</a:t>
            </a: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Endast ca 2200 hektar vingårdar</a:t>
            </a: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Klostret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Escaladei</a:t>
            </a:r>
            <a:endParaRPr lang="sv-SE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Big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Five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, nu över 120 producenter</a:t>
            </a: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10 små byar</a:t>
            </a: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All skörd för hand</a:t>
            </a:r>
          </a:p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Låga skördeuttag, låga volymer</a:t>
            </a:r>
          </a:p>
          <a:p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Garnatxa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 och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Carinyena</a:t>
            </a:r>
            <a:endParaRPr lang="sv-SE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Llicorella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,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costers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, gamla vinstockar</a:t>
            </a:r>
          </a:p>
        </p:txBody>
      </p:sp>
      <p:pic>
        <p:nvPicPr>
          <p:cNvPr id="1032" name="Picture 8" descr="Priorat &amp;amp; Montsant Wine Region Map » CellarTours">
            <a:extLst>
              <a:ext uri="{FF2B5EF4-FFF2-40B4-BE49-F238E27FC236}">
                <a16:creationId xmlns:a16="http://schemas.microsoft.com/office/drawing/2014/main" id="{99D8CA2B-3DA2-1640-AE5F-0D4C7AC5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32" y="114300"/>
            <a:ext cx="470656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C6410-DEBA-9A40-B19F-4318AB75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Blå druvor </a:t>
            </a:r>
            <a:r>
              <a:rPr lang="mr-IN" dirty="0">
                <a:solidFill>
                  <a:schemeClr val="bg1"/>
                </a:solidFill>
                <a:latin typeface="Alegreya" pitchFamily="2" charset="0"/>
              </a:rPr>
              <a:t>–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Garnatxa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 och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Carinyena</a:t>
            </a:r>
            <a:endParaRPr lang="sv-SE" dirty="0">
              <a:solidFill>
                <a:schemeClr val="bg1"/>
              </a:solidFill>
              <a:latin typeface="Alegreya" pitchFamily="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3DBF33-F025-9A48-B4A0-A0EC83DD9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3612" y="1825625"/>
            <a:ext cx="3446188" cy="293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Garnatxa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Negra</a:t>
            </a:r>
            <a:endParaRPr lang="sv-SE" sz="2400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Vin med ljusare </a:t>
            </a:r>
            <a:br>
              <a:rPr lang="sv-SE" sz="2400" dirty="0">
                <a:solidFill>
                  <a:schemeClr val="bg1"/>
                </a:solidFill>
                <a:latin typeface="Alegreya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röd färg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Eleganta och </a:t>
            </a:r>
            <a:br>
              <a:rPr lang="sv-SE" sz="2400" dirty="0">
                <a:solidFill>
                  <a:schemeClr val="bg1"/>
                </a:solidFill>
                <a:latin typeface="Alegreya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fylliga viner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Upp till 18% alkohol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036E91-F381-C147-B623-3F75BC7BF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6168" y="1825625"/>
            <a:ext cx="3107631" cy="293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Carinyena</a:t>
            </a:r>
            <a:endParaRPr lang="sv-SE" sz="2400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Mörkt röda viner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Koncentrerade, robusta och tanninrika viner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Kring 15% alkohol</a:t>
            </a:r>
          </a:p>
        </p:txBody>
      </p:sp>
      <p:pic>
        <p:nvPicPr>
          <p:cNvPr id="5" name="Picture 4" descr="Garnatxa - Viquipèdia, l'enciclopèdia lliure">
            <a:extLst>
              <a:ext uri="{FF2B5EF4-FFF2-40B4-BE49-F238E27FC236}">
                <a16:creationId xmlns:a16="http://schemas.microsoft.com/office/drawing/2014/main" id="{DF8C4495-AB44-F043-B249-A548A188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735412" cy="2493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rignan - Wikipedia">
            <a:extLst>
              <a:ext uri="{FF2B5EF4-FFF2-40B4-BE49-F238E27FC236}">
                <a16:creationId xmlns:a16="http://schemas.microsoft.com/office/drawing/2014/main" id="{1FBBC040-7366-0B4A-A865-AB356866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2150169" cy="2493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33DBF33-F025-9A48-B4A0-A0EC83DD9D30}"/>
              </a:ext>
            </a:extLst>
          </p:cNvPr>
          <p:cNvSpPr txBox="1">
            <a:spLocks/>
          </p:cNvSpPr>
          <p:nvPr/>
        </p:nvSpPr>
        <p:spPr>
          <a:xfrm>
            <a:off x="850517" y="4761186"/>
            <a:ext cx="10503281" cy="188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Dessutom är följande blå druvor tillåtna: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Cabernet Sauvignon,  Cabernet Franc, Tempranillo,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Picapoll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Negre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,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Pinot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Noir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, Merlot och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Syrah</a:t>
            </a:r>
            <a:endParaRPr lang="sv-SE" sz="2400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Ofta i blandningar med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Garnatxa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och/eller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Carinyena</a:t>
            </a:r>
            <a:endParaRPr lang="sv-SE" sz="2400" dirty="0">
              <a:solidFill>
                <a:schemeClr val="bg1"/>
              </a:solidFill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2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69FE2-633F-5345-8716-FBFF3009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Llicorella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, </a:t>
            </a:r>
            <a:r>
              <a:rPr lang="sv-SE" dirty="0" err="1">
                <a:solidFill>
                  <a:schemeClr val="bg1"/>
                </a:solidFill>
                <a:latin typeface="Alegreya" pitchFamily="2" charset="0"/>
              </a:rPr>
              <a:t>costers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 och gamla vinstockar</a:t>
            </a:r>
          </a:p>
        </p:txBody>
      </p:sp>
      <p:pic>
        <p:nvPicPr>
          <p:cNvPr id="9" name="Bildobjekt 8" descr="En bild som visar klippa, berg, utomhus, mark&#10;&#10;Automatiskt genererad beskrivning">
            <a:extLst>
              <a:ext uri="{FF2B5EF4-FFF2-40B4-BE49-F238E27FC236}">
                <a16:creationId xmlns:a16="http://schemas.microsoft.com/office/drawing/2014/main" id="{FFD62620-1990-564F-AC78-1DC5500D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7" y="1961275"/>
            <a:ext cx="5248091" cy="3489161"/>
          </a:xfrm>
          <a:prstGeom prst="rect">
            <a:avLst/>
          </a:prstGeom>
        </p:spPr>
      </p:pic>
      <p:pic>
        <p:nvPicPr>
          <p:cNvPr id="3" name="Bildobjekt 2" descr="_DSC0146.jpg">
            <a:extLst>
              <a:ext uri="{FF2B5EF4-FFF2-40B4-BE49-F238E27FC236}">
                <a16:creationId xmlns:a16="http://schemas.microsoft.com/office/drawing/2014/main" id="{2A55D109-9C3A-5ADE-61D4-24A141C13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12" y="1941272"/>
            <a:ext cx="5284388" cy="3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berg, utomhus, himmel, natur&#10;&#10;Automatiskt genererad beskrivning">
            <a:extLst>
              <a:ext uri="{FF2B5EF4-FFF2-40B4-BE49-F238E27FC236}">
                <a16:creationId xmlns:a16="http://schemas.microsoft.com/office/drawing/2014/main" id="{A928BC98-D2EC-AC4B-AC12-A9FF3AF9D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6" b="72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35FE1-5047-5B4C-8FC5-3402FCCC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Provning!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90FD1C-51F9-F749-BBD4-26F91EAE83B6}"/>
              </a:ext>
            </a:extLst>
          </p:cNvPr>
          <p:cNvSpPr/>
          <p:nvPr/>
        </p:nvSpPr>
        <p:spPr>
          <a:xfrm>
            <a:off x="923928" y="2128838"/>
            <a:ext cx="3328987" cy="4200525"/>
          </a:xfrm>
          <a:prstGeom prst="rect">
            <a:avLst/>
          </a:prstGeom>
          <a:solidFill>
            <a:srgbClr val="824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Alegreya" pitchFamily="2" charset="0"/>
              </a:rPr>
              <a:t>Par 1</a:t>
            </a:r>
          </a:p>
          <a:p>
            <a:pPr algn="ctr"/>
            <a:r>
              <a:rPr lang="sv-SE" sz="2400" dirty="0">
                <a:latin typeface="Alegreya" pitchFamily="2" charset="0"/>
              </a:rPr>
              <a:t>Monovarietals</a:t>
            </a:r>
          </a:p>
          <a:p>
            <a:pPr algn="ctr"/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glas med 100% </a:t>
            </a:r>
            <a:r>
              <a:rPr lang="sv-SE" dirty="0" err="1">
                <a:latin typeface="Alegreya" pitchFamily="2" charset="0"/>
              </a:rPr>
              <a:t>Garnatxa</a:t>
            </a:r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glas med 100% </a:t>
            </a:r>
            <a:r>
              <a:rPr lang="sv-SE" dirty="0" err="1">
                <a:latin typeface="Alegreya" pitchFamily="2" charset="0"/>
              </a:rPr>
              <a:t>Carinyena</a:t>
            </a:r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Vilket är vilket?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07554FF-B93B-6346-801A-D9CBE4AAF225}"/>
              </a:ext>
            </a:extLst>
          </p:cNvPr>
          <p:cNvSpPr/>
          <p:nvPr/>
        </p:nvSpPr>
        <p:spPr>
          <a:xfrm>
            <a:off x="4491040" y="2128837"/>
            <a:ext cx="3328987" cy="4200525"/>
          </a:xfrm>
          <a:prstGeom prst="rect">
            <a:avLst/>
          </a:prstGeom>
          <a:solidFill>
            <a:srgbClr val="824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Alegreya" pitchFamily="2" charset="0"/>
              </a:rPr>
              <a:t>Par 2</a:t>
            </a:r>
          </a:p>
          <a:p>
            <a:pPr algn="ctr"/>
            <a:r>
              <a:rPr lang="sv-SE" sz="2400" dirty="0">
                <a:latin typeface="Alegreya" pitchFamily="2" charset="0"/>
              </a:rPr>
              <a:t>Gamla vinstockar</a:t>
            </a:r>
          </a:p>
          <a:p>
            <a:pPr algn="ctr"/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Båda glasen innehåller viner som är blandningar av </a:t>
            </a:r>
            <a:r>
              <a:rPr lang="sv-SE" dirty="0" err="1">
                <a:latin typeface="Alegreya" pitchFamily="2" charset="0"/>
              </a:rPr>
              <a:t>Garnatxa</a:t>
            </a:r>
            <a:r>
              <a:rPr lang="sv-SE" dirty="0">
                <a:latin typeface="Alegreya" pitchFamily="2" charset="0"/>
              </a:rPr>
              <a:t> och </a:t>
            </a:r>
            <a:r>
              <a:rPr lang="sv-SE" dirty="0" err="1">
                <a:latin typeface="Alegreya" pitchFamily="2" charset="0"/>
              </a:rPr>
              <a:t>Carinyena</a:t>
            </a:r>
            <a:r>
              <a:rPr lang="sv-SE" dirty="0">
                <a:latin typeface="Alegreya" pitchFamily="2" charset="0"/>
              </a:rPr>
              <a:t> från gamla vinstockar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vin är litet yngre, ett är äldre</a:t>
            </a: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Vilket är vilket?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C6410-DEBA-9A40-B19F-4318AB75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Vita druvor </a:t>
            </a:r>
            <a:r>
              <a:rPr lang="mr-IN" dirty="0">
                <a:solidFill>
                  <a:schemeClr val="bg1"/>
                </a:solidFill>
                <a:latin typeface="Alegreya" pitchFamily="2" charset="0"/>
              </a:rPr>
              <a:t>–</a:t>
            </a:r>
            <a:r>
              <a:rPr lang="sv-SE" dirty="0">
                <a:solidFill>
                  <a:schemeClr val="bg1"/>
                </a:solidFill>
                <a:latin typeface="Alegreya" pitchFamily="2" charset="0"/>
              </a:rPr>
              <a:t> doldisarna i DOQ Priorat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7DACB4C-1F10-DF3D-C6F3-CFEC6D1AA188}"/>
              </a:ext>
            </a:extLst>
          </p:cNvPr>
          <p:cNvSpPr txBox="1">
            <a:spLocks/>
          </p:cNvSpPr>
          <p:nvPr/>
        </p:nvSpPr>
        <p:spPr>
          <a:xfrm>
            <a:off x="2234831" y="1851798"/>
            <a:ext cx="4309905" cy="224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Garnatxa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Blanca</a:t>
            </a:r>
            <a:endParaRPr lang="sv-SE" sz="2400" dirty="0">
              <a:solidFill>
                <a:schemeClr val="bg1"/>
              </a:solidFill>
              <a:latin typeface="Alegrey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Djupt gula viner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Hög alkoholhalt, moderat syra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Fruktiga viner med ört- och citrustoner</a:t>
            </a:r>
          </a:p>
        </p:txBody>
      </p:sp>
      <p:pic>
        <p:nvPicPr>
          <p:cNvPr id="1026" name="Picture 2" descr="Grenache blanc - Wikipedia">
            <a:extLst>
              <a:ext uri="{FF2B5EF4-FFF2-40B4-BE49-F238E27FC236}">
                <a16:creationId xmlns:a16="http://schemas.microsoft.com/office/drawing/2014/main" id="{9D6AEFBA-910E-D921-711C-F486C06F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9" y="1851798"/>
            <a:ext cx="1279992" cy="19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33DBF33-F025-9A48-B4A0-A0EC83DD9D30}"/>
              </a:ext>
            </a:extLst>
          </p:cNvPr>
          <p:cNvSpPr txBox="1">
            <a:spLocks/>
          </p:cNvSpPr>
          <p:nvPr/>
        </p:nvSpPr>
        <p:spPr>
          <a:xfrm>
            <a:off x="838200" y="4329287"/>
            <a:ext cx="10503281" cy="2214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Priorat Blancs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Endast ca 10% av den totala volymen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Både druvrena viner och druvblandningar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Både eleganta ståltanksviner och maffiga ekfatslagrade viner</a:t>
            </a:r>
          </a:p>
          <a:p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Några producenter med intressanta egna idéer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533DBF33-F025-9A48-B4A0-A0EC83DD9D30}"/>
              </a:ext>
            </a:extLst>
          </p:cNvPr>
          <p:cNvSpPr txBox="1">
            <a:spLocks/>
          </p:cNvSpPr>
          <p:nvPr/>
        </p:nvSpPr>
        <p:spPr>
          <a:xfrm>
            <a:off x="6933532" y="1867275"/>
            <a:ext cx="4691474" cy="248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Dessutom är följande vita druvor tillåtna:</a:t>
            </a:r>
          </a:p>
          <a:p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Macabeu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, Pedro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Ximénez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,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Chenin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Blanc, Muscat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d’Alexandria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, Muscat Blanc,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Picapoll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Blanc, </a:t>
            </a:r>
            <a:r>
              <a:rPr lang="sv-SE" sz="2400" dirty="0" err="1">
                <a:solidFill>
                  <a:schemeClr val="bg1"/>
                </a:solidFill>
                <a:latin typeface="Alegreya" pitchFamily="2" charset="0"/>
              </a:rPr>
              <a:t>Xarel.lo</a:t>
            </a:r>
            <a:r>
              <a:rPr lang="sv-SE" sz="2400" dirty="0">
                <a:solidFill>
                  <a:schemeClr val="bg1"/>
                </a:solidFill>
                <a:latin typeface="Alegrey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97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6AC37-C3C2-4AA0-B9B3-0E9D37D24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65793-C356-63FA-0BAC-B18E8EE8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824146"/>
                </a:solidFill>
                <a:latin typeface="Alegreya" pitchFamily="2" charset="0"/>
              </a:rPr>
              <a:t>Provning!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286AA5-48CE-FD2F-89EF-B7AF283901BD}"/>
              </a:ext>
            </a:extLst>
          </p:cNvPr>
          <p:cNvSpPr/>
          <p:nvPr/>
        </p:nvSpPr>
        <p:spPr>
          <a:xfrm>
            <a:off x="923928" y="2128838"/>
            <a:ext cx="3328987" cy="4200525"/>
          </a:xfrm>
          <a:prstGeom prst="rect">
            <a:avLst/>
          </a:prstGeom>
          <a:solidFill>
            <a:srgbClr val="824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Alegreya" pitchFamily="2" charset="0"/>
              </a:rPr>
              <a:t>Par 1</a:t>
            </a:r>
          </a:p>
          <a:p>
            <a:pPr algn="ctr"/>
            <a:r>
              <a:rPr lang="sv-SE" sz="2400" dirty="0">
                <a:latin typeface="Alegreya" pitchFamily="2" charset="0"/>
              </a:rPr>
              <a:t>Monovarietals</a:t>
            </a:r>
          </a:p>
          <a:p>
            <a:pPr algn="ctr"/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glas med 100% </a:t>
            </a:r>
            <a:r>
              <a:rPr lang="sv-SE" dirty="0" err="1">
                <a:latin typeface="Alegreya" pitchFamily="2" charset="0"/>
              </a:rPr>
              <a:t>Garnatxa</a:t>
            </a:r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glas med 100% </a:t>
            </a:r>
            <a:r>
              <a:rPr lang="sv-SE" dirty="0" err="1">
                <a:latin typeface="Alegreya" pitchFamily="2" charset="0"/>
              </a:rPr>
              <a:t>Carinyena</a:t>
            </a:r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Vilket är vilket?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808AD3D-81DC-ED39-8CFC-0C584C590859}"/>
              </a:ext>
            </a:extLst>
          </p:cNvPr>
          <p:cNvSpPr/>
          <p:nvPr/>
        </p:nvSpPr>
        <p:spPr>
          <a:xfrm>
            <a:off x="4491040" y="2128837"/>
            <a:ext cx="3328987" cy="4200525"/>
          </a:xfrm>
          <a:prstGeom prst="rect">
            <a:avLst/>
          </a:prstGeom>
          <a:solidFill>
            <a:srgbClr val="824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Alegreya" pitchFamily="2" charset="0"/>
              </a:rPr>
              <a:t>Par 2</a:t>
            </a:r>
          </a:p>
          <a:p>
            <a:pPr algn="ctr"/>
            <a:r>
              <a:rPr lang="sv-SE" sz="2400" dirty="0">
                <a:latin typeface="Alegreya" pitchFamily="2" charset="0"/>
              </a:rPr>
              <a:t>Gamla vinstockar</a:t>
            </a:r>
          </a:p>
          <a:p>
            <a:pPr algn="ctr"/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Båda glasen innehåller viner som är blandningar av </a:t>
            </a:r>
            <a:r>
              <a:rPr lang="sv-SE" dirty="0" err="1">
                <a:latin typeface="Alegreya" pitchFamily="2" charset="0"/>
              </a:rPr>
              <a:t>Garnatxa</a:t>
            </a:r>
            <a:r>
              <a:rPr lang="sv-SE" dirty="0">
                <a:latin typeface="Alegreya" pitchFamily="2" charset="0"/>
              </a:rPr>
              <a:t> och </a:t>
            </a:r>
            <a:r>
              <a:rPr lang="sv-SE" dirty="0" err="1">
                <a:latin typeface="Alegreya" pitchFamily="2" charset="0"/>
              </a:rPr>
              <a:t>Carinyena</a:t>
            </a:r>
            <a:r>
              <a:rPr lang="sv-SE" dirty="0">
                <a:latin typeface="Alegreya" pitchFamily="2" charset="0"/>
              </a:rPr>
              <a:t> från gamla vinstockar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vin är ungt, ett är äldre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Vilket är vilket?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C910E1C-333F-4099-2F16-709B70E37E28}"/>
              </a:ext>
            </a:extLst>
          </p:cNvPr>
          <p:cNvSpPr/>
          <p:nvPr/>
        </p:nvSpPr>
        <p:spPr>
          <a:xfrm>
            <a:off x="8024813" y="2128836"/>
            <a:ext cx="3328987" cy="4200525"/>
          </a:xfrm>
          <a:prstGeom prst="rect">
            <a:avLst/>
          </a:prstGeom>
          <a:solidFill>
            <a:srgbClr val="824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Alegreya" pitchFamily="2" charset="0"/>
              </a:rPr>
              <a:t>Par 3</a:t>
            </a:r>
          </a:p>
          <a:p>
            <a:pPr algn="ctr"/>
            <a:r>
              <a:rPr lang="sv-SE" sz="2400" dirty="0">
                <a:latin typeface="Alegreya" pitchFamily="2" charset="0"/>
              </a:rPr>
              <a:t>Vita viner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Enbart </a:t>
            </a:r>
            <a:r>
              <a:rPr lang="sv-SE" dirty="0" err="1">
                <a:latin typeface="Alegreya" pitchFamily="2" charset="0"/>
              </a:rPr>
              <a:t>Garnatxa</a:t>
            </a:r>
            <a:r>
              <a:rPr lang="sv-SE" dirty="0">
                <a:latin typeface="Alegreya" pitchFamily="2" charset="0"/>
              </a:rPr>
              <a:t> </a:t>
            </a:r>
            <a:r>
              <a:rPr lang="sv-SE" dirty="0" err="1">
                <a:latin typeface="Alegreya" pitchFamily="2" charset="0"/>
              </a:rPr>
              <a:t>Blanca</a:t>
            </a:r>
            <a:r>
              <a:rPr lang="sv-SE" dirty="0">
                <a:latin typeface="Alegreya" pitchFamily="2" charset="0"/>
              </a:rPr>
              <a:t> i båda glasen: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vin som är lagrat på ståltank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Alegreya" pitchFamily="2" charset="0"/>
              </a:rPr>
              <a:t>Ett vin som är lagrat på ekfat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  <a:p>
            <a:r>
              <a:rPr lang="sv-SE" dirty="0">
                <a:latin typeface="Alegreya" pitchFamily="2" charset="0"/>
              </a:rPr>
              <a:t>Vilket är vilket?</a:t>
            </a:r>
          </a:p>
          <a:p>
            <a:endParaRPr lang="sv-SE" dirty="0">
              <a:latin typeface="Alegreya" pitchFamily="2" charset="0"/>
            </a:endParaRPr>
          </a:p>
          <a:p>
            <a:endParaRPr lang="sv-SE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2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587</Words>
  <Application>Microsoft Macintosh PowerPoint</Application>
  <PresentationFormat>Bredbild</PresentationFormat>
  <Paragraphs>171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Alegreya</vt:lpstr>
      <vt:lpstr>Aptos</vt:lpstr>
      <vt:lpstr>Arial</vt:lpstr>
      <vt:lpstr>Calibri</vt:lpstr>
      <vt:lpstr>Calibri Light</vt:lpstr>
      <vt:lpstr>Office-tema</vt:lpstr>
      <vt:lpstr>PowerPoint-presentation</vt:lpstr>
      <vt:lpstr>PowerPoint-presentation</vt:lpstr>
      <vt:lpstr>DOQ Priorat</vt:lpstr>
      <vt:lpstr>Blå druvor – Garnatxa och Carinyena</vt:lpstr>
      <vt:lpstr>Llicorella, costers och gamla vinstockar</vt:lpstr>
      <vt:lpstr>PowerPoint-presentation</vt:lpstr>
      <vt:lpstr>Provning!</vt:lpstr>
      <vt:lpstr>Vita druvor – doldisarna i DOQ Priorat</vt:lpstr>
      <vt:lpstr>Provning!</vt:lpstr>
      <vt:lpstr>Vilket vin gillade du bäst?</vt:lpstr>
      <vt:lpstr>Antal guldmedaljer</vt:lpstr>
      <vt:lpstr>Munskänkarna Gävle, 30 januari 2025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Jerker Bergström</dc:creator>
  <cp:lastModifiedBy>jerker.bergstrom</cp:lastModifiedBy>
  <cp:revision>26</cp:revision>
  <cp:lastPrinted>2025-01-27T14:17:32Z</cp:lastPrinted>
  <dcterms:created xsi:type="dcterms:W3CDTF">2022-02-10T13:24:13Z</dcterms:created>
  <dcterms:modified xsi:type="dcterms:W3CDTF">2025-01-31T06:39:09Z</dcterms:modified>
</cp:coreProperties>
</file>