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2" r:id="rId3"/>
    <p:sldId id="267" r:id="rId4"/>
    <p:sldId id="269" r:id="rId5"/>
    <p:sldId id="268" r:id="rId6"/>
    <p:sldId id="274" r:id="rId7"/>
    <p:sldId id="270" r:id="rId8"/>
    <p:sldId id="271" r:id="rId9"/>
    <p:sldId id="273" r:id="rId10"/>
    <p:sldId id="272" r:id="rId11"/>
    <p:sldId id="260" r:id="rId12"/>
    <p:sldId id="263" r:id="rId13"/>
    <p:sldId id="261" r:id="rId14"/>
    <p:sldId id="258" r:id="rId15"/>
    <p:sldId id="264" r:id="rId16"/>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1632" y="-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F2839A-17C8-D94F-B22A-13323317D81F}" type="datetimeFigureOut">
              <a:rPr lang="sv-SE" smtClean="0"/>
              <a:t>16-03-30</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85B3A1-60E6-F74D-8F5A-3C1FBD607A74}" type="slidenum">
              <a:rPr lang="sv-SE" smtClean="0"/>
              <a:t>‹Nr.›</a:t>
            </a:fld>
            <a:endParaRPr lang="sv-SE"/>
          </a:p>
        </p:txBody>
      </p:sp>
    </p:spTree>
    <p:extLst>
      <p:ext uri="{BB962C8B-B14F-4D97-AF65-F5344CB8AC3E}">
        <p14:creationId xmlns:p14="http://schemas.microsoft.com/office/powerpoint/2010/main" val="11548089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485B3A1-60E6-F74D-8F5A-3C1FBD607A74}" type="slidenum">
              <a:rPr lang="sv-SE" smtClean="0"/>
              <a:t>2</a:t>
            </a:fld>
            <a:endParaRPr lang="sv-SE"/>
          </a:p>
        </p:txBody>
      </p:sp>
    </p:spTree>
    <p:extLst>
      <p:ext uri="{BB962C8B-B14F-4D97-AF65-F5344CB8AC3E}">
        <p14:creationId xmlns:p14="http://schemas.microsoft.com/office/powerpoint/2010/main" val="2797300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ACCB150F-F1D6-3346-9D15-F94793DE7CCE}" type="datetimeFigureOut">
              <a:rPr lang="sv-SE" smtClean="0"/>
              <a:t>16-03-30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8A861C-4129-3D4B-B423-89416FAED1CC}" type="slidenum">
              <a:rPr lang="sv-SE" smtClean="0"/>
              <a:t>‹Nr.›</a:t>
            </a:fld>
            <a:endParaRPr lang="sv-SE"/>
          </a:p>
        </p:txBody>
      </p:sp>
    </p:spTree>
    <p:extLst>
      <p:ext uri="{BB962C8B-B14F-4D97-AF65-F5344CB8AC3E}">
        <p14:creationId xmlns:p14="http://schemas.microsoft.com/office/powerpoint/2010/main" val="3571988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CCB150F-F1D6-3346-9D15-F94793DE7CCE}" type="datetimeFigureOut">
              <a:rPr lang="sv-SE" smtClean="0"/>
              <a:t>16-03-30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8A861C-4129-3D4B-B423-89416FAED1CC}" type="slidenum">
              <a:rPr lang="sv-SE" smtClean="0"/>
              <a:t>‹Nr.›</a:t>
            </a:fld>
            <a:endParaRPr lang="sv-SE"/>
          </a:p>
        </p:txBody>
      </p:sp>
    </p:spTree>
    <p:extLst>
      <p:ext uri="{BB962C8B-B14F-4D97-AF65-F5344CB8AC3E}">
        <p14:creationId xmlns:p14="http://schemas.microsoft.com/office/powerpoint/2010/main" val="367765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CCB150F-F1D6-3346-9D15-F94793DE7CCE}" type="datetimeFigureOut">
              <a:rPr lang="sv-SE" smtClean="0"/>
              <a:t>16-03-30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8A861C-4129-3D4B-B423-89416FAED1CC}" type="slidenum">
              <a:rPr lang="sv-SE" smtClean="0"/>
              <a:t>‹Nr.›</a:t>
            </a:fld>
            <a:endParaRPr lang="sv-SE"/>
          </a:p>
        </p:txBody>
      </p:sp>
    </p:spTree>
    <p:extLst>
      <p:ext uri="{BB962C8B-B14F-4D97-AF65-F5344CB8AC3E}">
        <p14:creationId xmlns:p14="http://schemas.microsoft.com/office/powerpoint/2010/main" val="24813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CCB150F-F1D6-3346-9D15-F94793DE7CCE}" type="datetimeFigureOut">
              <a:rPr lang="sv-SE" smtClean="0"/>
              <a:t>16-03-30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8A861C-4129-3D4B-B423-89416FAED1CC}" type="slidenum">
              <a:rPr lang="sv-SE" smtClean="0"/>
              <a:t>‹Nr.›</a:t>
            </a:fld>
            <a:endParaRPr lang="sv-SE"/>
          </a:p>
        </p:txBody>
      </p:sp>
    </p:spTree>
    <p:extLst>
      <p:ext uri="{BB962C8B-B14F-4D97-AF65-F5344CB8AC3E}">
        <p14:creationId xmlns:p14="http://schemas.microsoft.com/office/powerpoint/2010/main" val="19195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ACCB150F-F1D6-3346-9D15-F94793DE7CCE}" type="datetimeFigureOut">
              <a:rPr lang="sv-SE" smtClean="0"/>
              <a:t>16-03-30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8A861C-4129-3D4B-B423-89416FAED1CC}" type="slidenum">
              <a:rPr lang="sv-SE" smtClean="0"/>
              <a:t>‹Nr.›</a:t>
            </a:fld>
            <a:endParaRPr lang="sv-SE"/>
          </a:p>
        </p:txBody>
      </p:sp>
    </p:spTree>
    <p:extLst>
      <p:ext uri="{BB962C8B-B14F-4D97-AF65-F5344CB8AC3E}">
        <p14:creationId xmlns:p14="http://schemas.microsoft.com/office/powerpoint/2010/main" val="25546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ACCB150F-F1D6-3346-9D15-F94793DE7CCE}" type="datetimeFigureOut">
              <a:rPr lang="sv-SE" smtClean="0"/>
              <a:t>16-03-30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68A861C-4129-3D4B-B423-89416FAED1CC}" type="slidenum">
              <a:rPr lang="sv-SE" smtClean="0"/>
              <a:t>‹Nr.›</a:t>
            </a:fld>
            <a:endParaRPr lang="sv-SE"/>
          </a:p>
        </p:txBody>
      </p:sp>
    </p:spTree>
    <p:extLst>
      <p:ext uri="{BB962C8B-B14F-4D97-AF65-F5344CB8AC3E}">
        <p14:creationId xmlns:p14="http://schemas.microsoft.com/office/powerpoint/2010/main" val="108703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ACCB150F-F1D6-3346-9D15-F94793DE7CCE}" type="datetimeFigureOut">
              <a:rPr lang="sv-SE" smtClean="0"/>
              <a:t>16-03-30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68A861C-4129-3D4B-B423-89416FAED1CC}" type="slidenum">
              <a:rPr lang="sv-SE" smtClean="0"/>
              <a:t>‹Nr.›</a:t>
            </a:fld>
            <a:endParaRPr lang="sv-SE"/>
          </a:p>
        </p:txBody>
      </p:sp>
    </p:spTree>
    <p:extLst>
      <p:ext uri="{BB962C8B-B14F-4D97-AF65-F5344CB8AC3E}">
        <p14:creationId xmlns:p14="http://schemas.microsoft.com/office/powerpoint/2010/main" val="158387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ACCB150F-F1D6-3346-9D15-F94793DE7CCE}" type="datetimeFigureOut">
              <a:rPr lang="sv-SE" smtClean="0"/>
              <a:t>16-03-30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68A861C-4129-3D4B-B423-89416FAED1CC}" type="slidenum">
              <a:rPr lang="sv-SE" smtClean="0"/>
              <a:t>‹Nr.›</a:t>
            </a:fld>
            <a:endParaRPr lang="sv-SE"/>
          </a:p>
        </p:txBody>
      </p:sp>
    </p:spTree>
    <p:extLst>
      <p:ext uri="{BB962C8B-B14F-4D97-AF65-F5344CB8AC3E}">
        <p14:creationId xmlns:p14="http://schemas.microsoft.com/office/powerpoint/2010/main" val="19768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CCB150F-F1D6-3346-9D15-F94793DE7CCE}" type="datetimeFigureOut">
              <a:rPr lang="sv-SE" smtClean="0"/>
              <a:t>16-03-30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68A861C-4129-3D4B-B423-89416FAED1CC}" type="slidenum">
              <a:rPr lang="sv-SE" smtClean="0"/>
              <a:t>‹Nr.›</a:t>
            </a:fld>
            <a:endParaRPr lang="sv-SE"/>
          </a:p>
        </p:txBody>
      </p:sp>
    </p:spTree>
    <p:extLst>
      <p:ext uri="{BB962C8B-B14F-4D97-AF65-F5344CB8AC3E}">
        <p14:creationId xmlns:p14="http://schemas.microsoft.com/office/powerpoint/2010/main" val="2953077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ACCB150F-F1D6-3346-9D15-F94793DE7CCE}" type="datetimeFigureOut">
              <a:rPr lang="sv-SE" smtClean="0"/>
              <a:t>16-03-30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68A861C-4129-3D4B-B423-89416FAED1CC}" type="slidenum">
              <a:rPr lang="sv-SE" smtClean="0"/>
              <a:t>‹Nr.›</a:t>
            </a:fld>
            <a:endParaRPr lang="sv-SE"/>
          </a:p>
        </p:txBody>
      </p:sp>
    </p:spTree>
    <p:extLst>
      <p:ext uri="{BB962C8B-B14F-4D97-AF65-F5344CB8AC3E}">
        <p14:creationId xmlns:p14="http://schemas.microsoft.com/office/powerpoint/2010/main" val="1947959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ACCB150F-F1D6-3346-9D15-F94793DE7CCE}" type="datetimeFigureOut">
              <a:rPr lang="sv-SE" smtClean="0"/>
              <a:t>16-03-30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68A861C-4129-3D4B-B423-89416FAED1CC}" type="slidenum">
              <a:rPr lang="sv-SE" smtClean="0"/>
              <a:t>‹Nr.›</a:t>
            </a:fld>
            <a:endParaRPr lang="sv-SE"/>
          </a:p>
        </p:txBody>
      </p:sp>
    </p:spTree>
    <p:extLst>
      <p:ext uri="{BB962C8B-B14F-4D97-AF65-F5344CB8AC3E}">
        <p14:creationId xmlns:p14="http://schemas.microsoft.com/office/powerpoint/2010/main" val="32778041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B150F-F1D6-3346-9D15-F94793DE7CCE}" type="datetimeFigureOut">
              <a:rPr lang="sv-SE" smtClean="0"/>
              <a:t>16-03-30</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A861C-4129-3D4B-B423-89416FAED1CC}" type="slidenum">
              <a:rPr lang="sv-SE" smtClean="0"/>
              <a:t>‹Nr.›</a:t>
            </a:fld>
            <a:endParaRPr lang="sv-SE"/>
          </a:p>
        </p:txBody>
      </p:sp>
    </p:spTree>
    <p:extLst>
      <p:ext uri="{BB962C8B-B14F-4D97-AF65-F5344CB8AC3E}">
        <p14:creationId xmlns:p14="http://schemas.microsoft.com/office/powerpoint/2010/main" val="62551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4.gi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alphaModFix amt="45000"/>
            <a:extLst>
              <a:ext uri="{28A0092B-C50C-407E-A947-70E740481C1C}">
                <a14:useLocalDpi xmlns:a14="http://schemas.microsoft.com/office/drawing/2010/main" val="0"/>
              </a:ext>
            </a:extLst>
          </a:blip>
          <a:stretch>
            <a:fillRect/>
          </a:stretch>
        </p:blipFill>
        <p:spPr>
          <a:xfrm>
            <a:off x="69252" y="223734"/>
            <a:ext cx="9025266" cy="5926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ubrik 1"/>
          <p:cNvSpPr>
            <a:spLocks noGrp="1"/>
          </p:cNvSpPr>
          <p:nvPr>
            <p:ph type="ctrTitle"/>
          </p:nvPr>
        </p:nvSpPr>
        <p:spPr>
          <a:xfrm>
            <a:off x="0" y="2257989"/>
            <a:ext cx="9144000" cy="1214896"/>
          </a:xfrm>
        </p:spPr>
        <p:txBody>
          <a:bodyPr/>
          <a:lstStyle/>
          <a:p>
            <a:r>
              <a:rPr lang="sv-SE" b="1" dirty="0">
                <a:solidFill>
                  <a:schemeClr val="accent2">
                    <a:lumMod val="75000"/>
                  </a:schemeClr>
                </a:solidFill>
              </a:rPr>
              <a:t>Exklusiva sydamerikanska </a:t>
            </a:r>
            <a:r>
              <a:rPr lang="sv-SE" b="1" dirty="0" smtClean="0">
                <a:solidFill>
                  <a:schemeClr val="accent2">
                    <a:lumMod val="75000"/>
                  </a:schemeClr>
                </a:solidFill>
              </a:rPr>
              <a:t>röda viner</a:t>
            </a:r>
            <a:endParaRPr lang="sv-SE" dirty="0">
              <a:solidFill>
                <a:schemeClr val="accent2">
                  <a:lumMod val="75000"/>
                </a:schemeClr>
              </a:solidFill>
            </a:endParaRPr>
          </a:p>
        </p:txBody>
      </p:sp>
      <p:sp>
        <p:nvSpPr>
          <p:cNvPr id="3" name="Underrubrik 2"/>
          <p:cNvSpPr>
            <a:spLocks noGrp="1"/>
          </p:cNvSpPr>
          <p:nvPr>
            <p:ph type="subTitle" idx="1"/>
          </p:nvPr>
        </p:nvSpPr>
        <p:spPr/>
        <p:txBody>
          <a:bodyPr/>
          <a:lstStyle/>
          <a:p>
            <a:r>
              <a:rPr lang="sv-SE" dirty="0" smtClean="0">
                <a:solidFill>
                  <a:srgbClr val="953735"/>
                </a:solidFill>
              </a:rPr>
              <a:t>Borås 4 april 2016</a:t>
            </a:r>
          </a:p>
        </p:txBody>
      </p:sp>
      <p:pic>
        <p:nvPicPr>
          <p:cNvPr id="4" name="Bildobjekt 3" descr="F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413059"/>
            <a:ext cx="9144001" cy="444941"/>
          </a:xfrm>
          <a:prstGeom prst="rect">
            <a:avLst/>
          </a:prstGeom>
        </p:spPr>
      </p:pic>
    </p:spTree>
    <p:extLst>
      <p:ext uri="{BB962C8B-B14F-4D97-AF65-F5344CB8AC3E}">
        <p14:creationId xmlns:p14="http://schemas.microsoft.com/office/powerpoint/2010/main" val="13811083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pic>
        <p:nvPicPr>
          <p:cNvPr id="3" name="Picture 1"/>
          <p:cNvPicPr/>
          <p:nvPr/>
        </p:nvPicPr>
        <p:blipFill>
          <a:blip r:embed="rId3"/>
          <a:stretch>
            <a:fillRect/>
          </a:stretch>
        </p:blipFill>
        <p:spPr>
          <a:xfrm>
            <a:off x="1706245" y="2292427"/>
            <a:ext cx="5731510" cy="2978785"/>
          </a:xfrm>
          <a:prstGeom prst="rect">
            <a:avLst/>
          </a:prstGeom>
        </p:spPr>
      </p:pic>
      <p:sp>
        <p:nvSpPr>
          <p:cNvPr id="5" name="Rektangel 4"/>
          <p:cNvSpPr/>
          <p:nvPr/>
        </p:nvSpPr>
        <p:spPr>
          <a:xfrm>
            <a:off x="1192320" y="462313"/>
            <a:ext cx="6375112" cy="1754327"/>
          </a:xfrm>
          <a:prstGeom prst="rect">
            <a:avLst/>
          </a:prstGeom>
        </p:spPr>
        <p:txBody>
          <a:bodyPr wrap="square">
            <a:spAutoFit/>
          </a:bodyPr>
          <a:lstStyle/>
          <a:p>
            <a:r>
              <a:rPr lang="sv-SE" b="1" u="sng" dirty="0" err="1" smtClean="0"/>
              <a:t>Klmat</a:t>
            </a:r>
            <a:r>
              <a:rPr lang="sv-SE" b="1" u="sng" dirty="0" smtClean="0"/>
              <a:t> </a:t>
            </a:r>
            <a:r>
              <a:rPr lang="sv-SE" b="1" u="sng" dirty="0"/>
              <a:t>/ </a:t>
            </a:r>
            <a:r>
              <a:rPr lang="sv-SE" b="1" u="sng" dirty="0" smtClean="0"/>
              <a:t>Jordmån</a:t>
            </a:r>
          </a:p>
          <a:p>
            <a:endParaRPr lang="sv-SE" b="1" u="sng" dirty="0"/>
          </a:p>
          <a:p>
            <a:pPr marL="285750" lvl="0" indent="-285750">
              <a:buFont typeface="Arial"/>
              <a:buChar char="•"/>
            </a:pPr>
            <a:r>
              <a:rPr lang="sv-SE" dirty="0"/>
              <a:t>Växtsäsongen är lång, med en druvmognad på runt 130 dagar</a:t>
            </a:r>
            <a:r>
              <a:rPr lang="sv-SE" dirty="0" smtClean="0"/>
              <a:t>.</a:t>
            </a:r>
          </a:p>
          <a:p>
            <a:pPr marL="285750" lvl="0" indent="-285750">
              <a:buFont typeface="Arial"/>
              <a:buChar char="•"/>
            </a:pPr>
            <a:endParaRPr lang="sv-SE" dirty="0"/>
          </a:p>
          <a:p>
            <a:pPr marL="285750" lvl="0" indent="-285750">
              <a:buFont typeface="Arial"/>
              <a:buChar char="•"/>
            </a:pPr>
            <a:r>
              <a:rPr lang="sv-SE" dirty="0" smtClean="0"/>
              <a:t>Vindarna</a:t>
            </a:r>
          </a:p>
          <a:p>
            <a:pPr lvl="0"/>
            <a:endParaRPr lang="sv-SE" dirty="0"/>
          </a:p>
        </p:txBody>
      </p:sp>
    </p:spTree>
    <p:extLst>
      <p:ext uri="{BB962C8B-B14F-4D97-AF65-F5344CB8AC3E}">
        <p14:creationId xmlns:p14="http://schemas.microsoft.com/office/powerpoint/2010/main" val="6081952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pic>
        <p:nvPicPr>
          <p:cNvPr id="3" name="Bildobjekt 2" descr="Trivento_Eolo_Malbec.pdf"/>
          <p:cNvPicPr>
            <a:picLocks noChangeAspect="1"/>
          </p:cNvPicPr>
          <p:nvPr/>
        </p:nvPicPr>
        <p:blipFill rotWithShape="1">
          <a:blip r:embed="rId3">
            <a:extLst>
              <a:ext uri="{28A0092B-C50C-407E-A947-70E740481C1C}">
                <a14:useLocalDpi xmlns:a14="http://schemas.microsoft.com/office/drawing/2010/main" val="0"/>
              </a:ext>
            </a:extLst>
          </a:blip>
          <a:srcRect t="11928" b="13507"/>
          <a:stretch/>
        </p:blipFill>
        <p:spPr>
          <a:xfrm>
            <a:off x="1903989" y="329911"/>
            <a:ext cx="5330832" cy="5872394"/>
          </a:xfrm>
          <a:prstGeom prst="rect">
            <a:avLst/>
          </a:prstGeom>
        </p:spPr>
      </p:pic>
    </p:spTree>
    <p:extLst>
      <p:ext uri="{BB962C8B-B14F-4D97-AF65-F5344CB8AC3E}">
        <p14:creationId xmlns:p14="http://schemas.microsoft.com/office/powerpoint/2010/main" val="21574615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pic>
        <p:nvPicPr>
          <p:cNvPr id="6" name="Bildobjekt 5" descr="VIN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4024" y="1053480"/>
            <a:ext cx="1374482" cy="4946438"/>
          </a:xfrm>
          <a:prstGeom prst="rect">
            <a:avLst/>
          </a:prstGeom>
        </p:spPr>
      </p:pic>
      <p:sp>
        <p:nvSpPr>
          <p:cNvPr id="8" name="Rektangel 7"/>
          <p:cNvSpPr/>
          <p:nvPr/>
        </p:nvSpPr>
        <p:spPr>
          <a:xfrm>
            <a:off x="814037" y="793647"/>
            <a:ext cx="4698699" cy="4524317"/>
          </a:xfrm>
          <a:prstGeom prst="rect">
            <a:avLst/>
          </a:prstGeom>
        </p:spPr>
        <p:txBody>
          <a:bodyPr wrap="square">
            <a:spAutoFit/>
          </a:bodyPr>
          <a:lstStyle/>
          <a:p>
            <a:r>
              <a:rPr lang="sv-SE" sz="800" b="1" dirty="0"/>
              <a:t>CHEVAL des ANDES</a:t>
            </a:r>
            <a:endParaRPr lang="sv-SE" sz="800" dirty="0"/>
          </a:p>
          <a:p>
            <a:r>
              <a:rPr lang="sv-SE" sz="800" b="1" dirty="0"/>
              <a:t> </a:t>
            </a:r>
            <a:endParaRPr lang="sv-SE" sz="800" dirty="0"/>
          </a:p>
          <a:p>
            <a:r>
              <a:rPr lang="sv-SE" sz="800" b="1" dirty="0"/>
              <a:t> </a:t>
            </a:r>
            <a:endParaRPr lang="sv-SE" sz="800" dirty="0"/>
          </a:p>
          <a:p>
            <a:r>
              <a:rPr lang="sv-SE" sz="800" dirty="0"/>
              <a:t>Cheval des Andes är en fusion mellan </a:t>
            </a:r>
            <a:r>
              <a:rPr lang="sv-SE" sz="800" dirty="0" smtClean="0"/>
              <a:t>den </a:t>
            </a:r>
            <a:r>
              <a:rPr lang="sv-SE" sz="800" dirty="0"/>
              <a:t>berömda </a:t>
            </a:r>
            <a:r>
              <a:rPr lang="sv-SE" sz="800" dirty="0" smtClean="0"/>
              <a:t>vingården Saint </a:t>
            </a:r>
            <a:r>
              <a:rPr lang="sv-SE" sz="800" dirty="0"/>
              <a:t>- </a:t>
            </a:r>
            <a:r>
              <a:rPr lang="sv-SE" sz="800" dirty="0" err="1"/>
              <a:t>Emilion</a:t>
            </a:r>
            <a:r>
              <a:rPr lang="sv-SE" sz="800" dirty="0"/>
              <a:t> </a:t>
            </a:r>
          </a:p>
          <a:p>
            <a:r>
              <a:rPr lang="sv-SE" sz="800" dirty="0"/>
              <a:t>" Premier Grand </a:t>
            </a:r>
            <a:r>
              <a:rPr lang="sv-SE" sz="800" dirty="0" err="1"/>
              <a:t>Cru</a:t>
            </a:r>
            <a:r>
              <a:rPr lang="sv-SE" sz="800" dirty="0"/>
              <a:t> </a:t>
            </a:r>
            <a:r>
              <a:rPr lang="sv-SE" sz="800" dirty="0" err="1"/>
              <a:t>Classé</a:t>
            </a:r>
            <a:r>
              <a:rPr lang="sv-SE" sz="800" dirty="0"/>
              <a:t> A" : Château Cheval Blanc och </a:t>
            </a:r>
            <a:r>
              <a:rPr lang="sv-SE" sz="800" dirty="0" err="1"/>
              <a:t>Terrazas</a:t>
            </a:r>
            <a:r>
              <a:rPr lang="sv-SE" sz="800" dirty="0"/>
              <a:t> de los Andes , en Argentinsk vingård specialiserad på framställning av Premium vin på hög höjd sedan mer än två decennier .</a:t>
            </a:r>
          </a:p>
          <a:p>
            <a:r>
              <a:rPr lang="sv-SE" sz="800" dirty="0" smtClean="0"/>
              <a:t>Detta magiskt </a:t>
            </a:r>
            <a:r>
              <a:rPr lang="sv-SE" sz="800" dirty="0"/>
              <a:t>möte resulterar i en raffinerad, subtil och komplex </a:t>
            </a:r>
            <a:r>
              <a:rPr lang="sv-SE" sz="800" dirty="0" smtClean="0"/>
              <a:t>Grand </a:t>
            </a:r>
            <a:r>
              <a:rPr lang="sv-SE" sz="800" dirty="0" err="1"/>
              <a:t>Cru</a:t>
            </a:r>
            <a:r>
              <a:rPr lang="sv-SE" sz="800" dirty="0"/>
              <a:t> </a:t>
            </a:r>
            <a:r>
              <a:rPr lang="sv-SE" sz="800" dirty="0" err="1"/>
              <a:t>of</a:t>
            </a:r>
            <a:r>
              <a:rPr lang="sv-SE" sz="800" dirty="0"/>
              <a:t> the Andes", vilket kombinerar kunskapen på vingården med de druvor av franskt ursprung som planterades 1929 på de bästa hög höjds jordarna i Mendoza : Las </a:t>
            </a:r>
            <a:r>
              <a:rPr lang="sv-SE" sz="800" dirty="0" err="1"/>
              <a:t>Compuertas</a:t>
            </a:r>
            <a:r>
              <a:rPr lang="sv-SE" sz="800" dirty="0"/>
              <a:t> , </a:t>
            </a:r>
            <a:r>
              <a:rPr lang="sv-SE" sz="800" dirty="0" err="1"/>
              <a:t>Luján</a:t>
            </a:r>
            <a:r>
              <a:rPr lang="sv-SE" sz="800" dirty="0"/>
              <a:t> de </a:t>
            </a:r>
            <a:r>
              <a:rPr lang="sv-SE" sz="800" dirty="0" err="1"/>
              <a:t>Cuyo</a:t>
            </a:r>
            <a:endParaRPr lang="sv-SE" sz="800" dirty="0"/>
          </a:p>
          <a:p>
            <a:r>
              <a:rPr lang="sv-SE" sz="800" dirty="0"/>
              <a:t> </a:t>
            </a:r>
          </a:p>
          <a:p>
            <a:r>
              <a:rPr lang="sv-SE" sz="800" dirty="0"/>
              <a:t> </a:t>
            </a:r>
          </a:p>
          <a:p>
            <a:r>
              <a:rPr lang="sv-SE" sz="800" b="1" dirty="0"/>
              <a:t>Artikel nummer:	</a:t>
            </a:r>
            <a:r>
              <a:rPr lang="sv-SE" sz="800" dirty="0" smtClean="0"/>
              <a:t>92282</a:t>
            </a:r>
            <a:endParaRPr lang="sv-SE" sz="800" dirty="0"/>
          </a:p>
          <a:p>
            <a:r>
              <a:rPr lang="sv-SE" sz="800" dirty="0"/>
              <a:t> </a:t>
            </a:r>
          </a:p>
          <a:p>
            <a:r>
              <a:rPr lang="sv-SE" sz="800" b="1" dirty="0"/>
              <a:t>Systempris:	</a:t>
            </a:r>
            <a:r>
              <a:rPr lang="sv-SE" sz="800" dirty="0" smtClean="0"/>
              <a:t>539</a:t>
            </a:r>
            <a:endParaRPr lang="sv-SE" sz="800" dirty="0"/>
          </a:p>
          <a:p>
            <a:r>
              <a:rPr lang="sv-SE" sz="800" dirty="0"/>
              <a:t> </a:t>
            </a:r>
          </a:p>
          <a:p>
            <a:r>
              <a:rPr lang="sv-SE" sz="800" b="1" dirty="0"/>
              <a:t>Volym:		</a:t>
            </a:r>
            <a:r>
              <a:rPr lang="sv-SE" sz="800" dirty="0"/>
              <a:t>75 cl</a:t>
            </a:r>
          </a:p>
          <a:p>
            <a:r>
              <a:rPr lang="sv-SE" sz="800" dirty="0"/>
              <a:t> </a:t>
            </a:r>
          </a:p>
          <a:p>
            <a:r>
              <a:rPr lang="sv-SE" sz="800" b="1" dirty="0"/>
              <a:t>Årgång:		</a:t>
            </a:r>
            <a:r>
              <a:rPr lang="sv-SE" sz="800" dirty="0"/>
              <a:t>2010  (Skördad i april)</a:t>
            </a:r>
          </a:p>
          <a:p>
            <a:r>
              <a:rPr lang="sv-SE" sz="800" dirty="0"/>
              <a:t> </a:t>
            </a:r>
          </a:p>
          <a:p>
            <a:r>
              <a:rPr lang="sv-SE" sz="800" b="1" dirty="0"/>
              <a:t>Druvor:		</a:t>
            </a:r>
            <a:r>
              <a:rPr lang="sv-SE" sz="800" dirty="0" err="1"/>
              <a:t>Malbec</a:t>
            </a:r>
            <a:r>
              <a:rPr lang="sv-SE" sz="800" dirty="0"/>
              <a:t> (50%), Cabernet Sauvignon (30%), Petit </a:t>
            </a:r>
            <a:r>
              <a:rPr lang="sv-SE" sz="800" dirty="0" err="1"/>
              <a:t>Verdot</a:t>
            </a:r>
            <a:r>
              <a:rPr lang="sv-SE" sz="800" dirty="0"/>
              <a:t> (20%).</a:t>
            </a:r>
          </a:p>
          <a:p>
            <a:r>
              <a:rPr lang="sv-SE" sz="800" dirty="0"/>
              <a:t>		</a:t>
            </a:r>
          </a:p>
          <a:p>
            <a:r>
              <a:rPr lang="sv-SE" sz="800" b="1" dirty="0"/>
              <a:t>Land:		</a:t>
            </a:r>
            <a:r>
              <a:rPr lang="sv-SE" sz="800" dirty="0"/>
              <a:t>Argentina</a:t>
            </a:r>
          </a:p>
          <a:p>
            <a:r>
              <a:rPr lang="sv-SE" sz="800" b="1" dirty="0"/>
              <a:t> </a:t>
            </a:r>
            <a:endParaRPr lang="sv-SE" sz="800" dirty="0"/>
          </a:p>
          <a:p>
            <a:r>
              <a:rPr lang="sv-SE" sz="800" b="1" dirty="0"/>
              <a:t>Område:		</a:t>
            </a:r>
            <a:r>
              <a:rPr lang="sv-SE" sz="800" dirty="0"/>
              <a:t>Mendoza</a:t>
            </a:r>
          </a:p>
          <a:p>
            <a:r>
              <a:rPr lang="sv-SE" sz="800" b="1" dirty="0"/>
              <a:t> </a:t>
            </a:r>
            <a:endParaRPr lang="sv-SE" sz="800" dirty="0"/>
          </a:p>
          <a:p>
            <a:r>
              <a:rPr lang="sv-SE" sz="800" b="1" dirty="0"/>
              <a:t>Färg:		</a:t>
            </a:r>
            <a:r>
              <a:rPr lang="sv-SE" sz="800" dirty="0"/>
              <a:t>Den har en attraktiv mörk röd färg med l</a:t>
            </a:r>
            <a:r>
              <a:rPr lang="sv-SE" sz="800" dirty="0" smtClean="0"/>
              <a:t>ila </a:t>
            </a:r>
            <a:r>
              <a:rPr lang="sv-SE" sz="800" dirty="0"/>
              <a:t>nyans.</a:t>
            </a:r>
          </a:p>
          <a:p>
            <a:r>
              <a:rPr lang="sv-SE" sz="800" b="1" dirty="0"/>
              <a:t> </a:t>
            </a:r>
            <a:endParaRPr lang="sv-SE" sz="800" dirty="0"/>
          </a:p>
          <a:p>
            <a:r>
              <a:rPr lang="sv-SE" sz="800" b="1" dirty="0"/>
              <a:t>Arom:		</a:t>
            </a:r>
            <a:r>
              <a:rPr lang="sv-SE" sz="800" dirty="0"/>
              <a:t>Stickande , bläckiga aromer av björnbär , espresso , bitter choklad , vilda örter och </a:t>
            </a:r>
            <a:r>
              <a:rPr lang="sv-SE" sz="800" dirty="0" smtClean="0"/>
              <a:t>		krossat </a:t>
            </a:r>
            <a:r>
              <a:rPr lang="sv-SE" sz="800" dirty="0"/>
              <a:t>berg </a:t>
            </a:r>
            <a:r>
              <a:rPr lang="sv-SE" sz="800" dirty="0" smtClean="0"/>
              <a:t>. </a:t>
            </a:r>
          </a:p>
          <a:p>
            <a:r>
              <a:rPr lang="sv-SE" sz="800" b="1" dirty="0" smtClean="0"/>
              <a:t> </a:t>
            </a:r>
            <a:endParaRPr lang="sv-SE" sz="800" dirty="0" smtClean="0"/>
          </a:p>
          <a:p>
            <a:r>
              <a:rPr lang="sv-SE" sz="800" b="1" dirty="0" smtClean="0"/>
              <a:t>Smak</a:t>
            </a:r>
            <a:r>
              <a:rPr lang="sv-SE" sz="800" b="1" dirty="0"/>
              <a:t>:		</a:t>
            </a:r>
            <a:r>
              <a:rPr lang="sv-SE" sz="800" dirty="0"/>
              <a:t>Har utmärkt mognad för ett vin från </a:t>
            </a:r>
            <a:r>
              <a:rPr lang="sv-SE" sz="800" dirty="0" smtClean="0"/>
              <a:t>ett kallt år, </a:t>
            </a:r>
            <a:r>
              <a:rPr lang="sv-SE" sz="800" dirty="0"/>
              <a:t>erbjuder </a:t>
            </a:r>
            <a:r>
              <a:rPr lang="sv-SE" sz="800" dirty="0" smtClean="0"/>
              <a:t>en lömsk </a:t>
            </a:r>
            <a:r>
              <a:rPr lang="sv-SE" sz="800" dirty="0"/>
              <a:t>sötma till </a:t>
            </a:r>
            <a:r>
              <a:rPr lang="sv-SE" sz="800" dirty="0" smtClean="0"/>
              <a:t>en tät</a:t>
            </a:r>
            <a:r>
              <a:rPr lang="sv-SE" sz="800" dirty="0"/>
              <a:t>	</a:t>
            </a:r>
            <a:r>
              <a:rPr lang="sv-SE" sz="800" dirty="0" smtClean="0"/>
              <a:t>	smak av </a:t>
            </a:r>
            <a:r>
              <a:rPr lang="sv-SE" sz="800" dirty="0"/>
              <a:t>mörka bär , lakrits och mineraler . Kombinerar enastående </a:t>
            </a:r>
            <a:r>
              <a:rPr lang="sv-SE" sz="800" dirty="0" smtClean="0"/>
              <a:t>finess </a:t>
            </a:r>
            <a:r>
              <a:rPr lang="sv-SE" sz="800" dirty="0"/>
              <a:t>och energi , </a:t>
            </a:r>
            <a:r>
              <a:rPr lang="sv-SE" sz="800" dirty="0" smtClean="0"/>
              <a:t>		med en </a:t>
            </a:r>
            <a:r>
              <a:rPr lang="sv-SE" sz="800" dirty="0"/>
              <a:t>viktlös känsla. Avslutas med ädla tanniner och </a:t>
            </a:r>
            <a:r>
              <a:rPr lang="sv-SE" sz="800" dirty="0" smtClean="0"/>
              <a:t>subtil </a:t>
            </a:r>
            <a:r>
              <a:rPr lang="sv-SE" sz="800" dirty="0"/>
              <a:t>enastående längd </a:t>
            </a:r>
            <a:r>
              <a:rPr lang="sv-SE" sz="800" dirty="0" smtClean="0"/>
              <a:t>.</a:t>
            </a:r>
            <a:endParaRPr lang="sv-SE" sz="800" dirty="0"/>
          </a:p>
          <a:p>
            <a:r>
              <a:rPr lang="sv-SE" sz="800" b="1" dirty="0"/>
              <a:t> </a:t>
            </a:r>
            <a:endParaRPr lang="sv-SE" sz="800" dirty="0"/>
          </a:p>
          <a:p>
            <a:r>
              <a:rPr lang="sv-SE" sz="800" b="1" dirty="0"/>
              <a:t>Alkohol:	</a:t>
            </a:r>
            <a:r>
              <a:rPr lang="sv-SE" sz="800" b="1" dirty="0" smtClean="0"/>
              <a:t>	</a:t>
            </a:r>
            <a:r>
              <a:rPr lang="sv-SE" sz="800" dirty="0" smtClean="0"/>
              <a:t>14.20</a:t>
            </a:r>
            <a:r>
              <a:rPr lang="sv-SE" sz="800" dirty="0"/>
              <a:t>%</a:t>
            </a:r>
          </a:p>
        </p:txBody>
      </p:sp>
      <p:pic>
        <p:nvPicPr>
          <p:cNvPr id="11" name="Bildobjekt 10" descr="Namnlöst 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718" y="-1962684"/>
            <a:ext cx="3961310" cy="5605753"/>
          </a:xfrm>
          <a:prstGeom prst="rect">
            <a:avLst/>
          </a:prstGeom>
        </p:spPr>
      </p:pic>
    </p:spTree>
    <p:extLst>
      <p:ext uri="{BB962C8B-B14F-4D97-AF65-F5344CB8AC3E}">
        <p14:creationId xmlns:p14="http://schemas.microsoft.com/office/powerpoint/2010/main" val="28052911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pic>
        <p:nvPicPr>
          <p:cNvPr id="3" name="Bildobjekt 2" descr="Gê.pdf"/>
          <p:cNvPicPr>
            <a:picLocks noChangeAspect="1"/>
          </p:cNvPicPr>
          <p:nvPr/>
        </p:nvPicPr>
        <p:blipFill rotWithShape="1">
          <a:blip r:embed="rId3">
            <a:extLst>
              <a:ext uri="{28A0092B-C50C-407E-A947-70E740481C1C}">
                <a14:useLocalDpi xmlns:a14="http://schemas.microsoft.com/office/drawing/2010/main" val="0"/>
              </a:ext>
            </a:extLst>
          </a:blip>
          <a:srcRect t="13229" b="27728"/>
          <a:stretch/>
        </p:blipFill>
        <p:spPr>
          <a:xfrm>
            <a:off x="1585504" y="412388"/>
            <a:ext cx="6295088" cy="6021032"/>
          </a:xfrm>
          <a:prstGeom prst="rect">
            <a:avLst/>
          </a:prstGeom>
        </p:spPr>
      </p:pic>
    </p:spTree>
    <p:extLst>
      <p:ext uri="{BB962C8B-B14F-4D97-AF65-F5344CB8AC3E}">
        <p14:creationId xmlns:p14="http://schemas.microsoft.com/office/powerpoint/2010/main" val="41863961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Carmín_de_Peumo_2010.pdf"/>
          <p:cNvPicPr>
            <a:picLocks noChangeAspect="1"/>
          </p:cNvPicPr>
          <p:nvPr/>
        </p:nvPicPr>
        <p:blipFill rotWithShape="1">
          <a:blip r:embed="rId2">
            <a:extLst>
              <a:ext uri="{28A0092B-C50C-407E-A947-70E740481C1C}">
                <a14:useLocalDpi xmlns:a14="http://schemas.microsoft.com/office/drawing/2010/main" val="0"/>
              </a:ext>
            </a:extLst>
          </a:blip>
          <a:srcRect t="9962" b="11966"/>
          <a:stretch/>
        </p:blipFill>
        <p:spPr>
          <a:xfrm>
            <a:off x="2146301" y="-74132"/>
            <a:ext cx="4681818" cy="6507552"/>
          </a:xfrm>
          <a:prstGeom prst="rect">
            <a:avLst/>
          </a:prstGeom>
        </p:spPr>
      </p:pic>
      <p:pic>
        <p:nvPicPr>
          <p:cNvPr id="2" name="Bildobjekt 1" descr="F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spTree>
    <p:extLst>
      <p:ext uri="{BB962C8B-B14F-4D97-AF65-F5344CB8AC3E}">
        <p14:creationId xmlns:p14="http://schemas.microsoft.com/office/powerpoint/2010/main" val="27969230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pic>
        <p:nvPicPr>
          <p:cNvPr id="6" name="Bildobjekt 5" descr="chateau-langoa-barton-saint-julien-2011-vin-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753" y="-70768"/>
            <a:ext cx="5520023" cy="7811529"/>
          </a:xfrm>
          <a:prstGeom prst="rect">
            <a:avLst/>
          </a:prstGeom>
        </p:spPr>
      </p:pic>
      <p:sp>
        <p:nvSpPr>
          <p:cNvPr id="7" name="Rektangel 6"/>
          <p:cNvSpPr/>
          <p:nvPr/>
        </p:nvSpPr>
        <p:spPr>
          <a:xfrm>
            <a:off x="7635012" y="1567996"/>
            <a:ext cx="2916047" cy="4359015"/>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sv-SE">
              <a:solidFill>
                <a:schemeClr val="bg1"/>
              </a:solidFill>
            </a:endParaRPr>
          </a:p>
        </p:txBody>
      </p:sp>
      <p:pic>
        <p:nvPicPr>
          <p:cNvPr id="8" name="Bildobjekt 7" descr="logo-contac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5715" y="-893760"/>
            <a:ext cx="2164992" cy="3063736"/>
          </a:xfrm>
          <a:prstGeom prst="rect">
            <a:avLst/>
          </a:prstGeom>
        </p:spPr>
      </p:pic>
      <p:sp>
        <p:nvSpPr>
          <p:cNvPr id="9" name="Rektangel 8"/>
          <p:cNvSpPr/>
          <p:nvPr/>
        </p:nvSpPr>
        <p:spPr>
          <a:xfrm>
            <a:off x="814037" y="793647"/>
            <a:ext cx="4698699" cy="3785653"/>
          </a:xfrm>
          <a:prstGeom prst="rect">
            <a:avLst/>
          </a:prstGeom>
        </p:spPr>
        <p:txBody>
          <a:bodyPr wrap="square">
            <a:spAutoFit/>
          </a:bodyPr>
          <a:lstStyle/>
          <a:p>
            <a:r>
              <a:rPr lang="sv-SE" sz="800" b="1" dirty="0" smtClean="0"/>
              <a:t>CH</a:t>
            </a:r>
            <a:r>
              <a:rPr lang="sv-SE" sz="800" b="1" dirty="0" smtClean="0"/>
              <a:t>Á</a:t>
            </a:r>
            <a:r>
              <a:rPr lang="sv-SE" sz="800" b="1" dirty="0" smtClean="0"/>
              <a:t>TEAU LANGOA BARTON</a:t>
            </a:r>
            <a:endParaRPr lang="sv-SE" sz="800" dirty="0"/>
          </a:p>
          <a:p>
            <a:r>
              <a:rPr lang="sv-SE" sz="800" b="1" dirty="0"/>
              <a:t> </a:t>
            </a:r>
            <a:endParaRPr lang="sv-SE" sz="800" dirty="0"/>
          </a:p>
          <a:p>
            <a:r>
              <a:rPr lang="sv-SE" sz="800" dirty="0" err="1"/>
              <a:t>Irlänska</a:t>
            </a:r>
            <a:r>
              <a:rPr lang="sv-SE" sz="800" dirty="0"/>
              <a:t> familjen Barton har sedan 1600 talet funnits i och handlat med </a:t>
            </a:r>
            <a:r>
              <a:rPr lang="sv-SE" sz="800" dirty="0" err="1"/>
              <a:t>Bourdaux</a:t>
            </a:r>
            <a:r>
              <a:rPr lang="sv-SE" sz="800" dirty="0"/>
              <a:t>. I mitten och slutet av 1700 talet förvärvade man ett antal vingårdar och det vackra huset </a:t>
            </a:r>
            <a:r>
              <a:rPr lang="sv-SE" sz="800" dirty="0" err="1"/>
              <a:t>Cháteau</a:t>
            </a:r>
            <a:r>
              <a:rPr lang="sv-SE" sz="800" dirty="0"/>
              <a:t> </a:t>
            </a:r>
            <a:r>
              <a:rPr lang="sv-SE" sz="800" dirty="0" err="1"/>
              <a:t>Léoville</a:t>
            </a:r>
            <a:r>
              <a:rPr lang="sv-SE" sz="800" dirty="0"/>
              <a:t> som man döpte till </a:t>
            </a:r>
            <a:endParaRPr lang="sv-SE" sz="800" dirty="0" smtClean="0"/>
          </a:p>
          <a:p>
            <a:r>
              <a:rPr lang="sv-SE" sz="800" dirty="0" err="1" smtClean="0"/>
              <a:t>Cháteau</a:t>
            </a:r>
            <a:r>
              <a:rPr lang="sv-SE" sz="800" dirty="0" smtClean="0"/>
              <a:t> </a:t>
            </a:r>
            <a:r>
              <a:rPr lang="sv-SE" sz="800" dirty="0" err="1"/>
              <a:t>Léoville</a:t>
            </a:r>
            <a:r>
              <a:rPr lang="sv-SE" sz="800" dirty="0"/>
              <a:t> Barton. I dag är den tionde generationen Barton med och </a:t>
            </a:r>
            <a:r>
              <a:rPr lang="sv-SE" sz="800" dirty="0" err="1"/>
              <a:t>diriver</a:t>
            </a:r>
            <a:r>
              <a:rPr lang="sv-SE" sz="800" dirty="0"/>
              <a:t> företaget.</a:t>
            </a:r>
          </a:p>
          <a:p>
            <a:r>
              <a:rPr lang="sv-SE" sz="800" dirty="0"/>
              <a:t> </a:t>
            </a:r>
          </a:p>
          <a:p>
            <a:r>
              <a:rPr lang="sv-SE" sz="800" dirty="0"/>
              <a:t> </a:t>
            </a:r>
          </a:p>
          <a:p>
            <a:r>
              <a:rPr lang="sv-SE" sz="800" b="1" dirty="0"/>
              <a:t>Artikel nummer:	</a:t>
            </a:r>
            <a:r>
              <a:rPr lang="sv-SE" sz="800" dirty="0" smtClean="0"/>
              <a:t>95263</a:t>
            </a:r>
            <a:endParaRPr lang="sv-SE" sz="800" dirty="0"/>
          </a:p>
          <a:p>
            <a:r>
              <a:rPr lang="sv-SE" sz="800" dirty="0"/>
              <a:t> </a:t>
            </a:r>
          </a:p>
          <a:p>
            <a:r>
              <a:rPr lang="sv-SE" sz="800" b="1" dirty="0"/>
              <a:t>Systempris:	</a:t>
            </a:r>
            <a:r>
              <a:rPr lang="sv-SE" sz="800" dirty="0" smtClean="0"/>
              <a:t>538</a:t>
            </a:r>
            <a:endParaRPr lang="sv-SE" sz="800" dirty="0"/>
          </a:p>
          <a:p>
            <a:r>
              <a:rPr lang="sv-SE" sz="800" dirty="0"/>
              <a:t> </a:t>
            </a:r>
          </a:p>
          <a:p>
            <a:r>
              <a:rPr lang="sv-SE" sz="800" b="1" dirty="0"/>
              <a:t>Volym:		</a:t>
            </a:r>
            <a:r>
              <a:rPr lang="sv-SE" sz="800" dirty="0"/>
              <a:t>75 cl</a:t>
            </a:r>
          </a:p>
          <a:p>
            <a:r>
              <a:rPr lang="sv-SE" sz="800" dirty="0"/>
              <a:t> </a:t>
            </a:r>
          </a:p>
          <a:p>
            <a:r>
              <a:rPr lang="sv-SE" sz="800" b="1" dirty="0"/>
              <a:t>Årgång:		</a:t>
            </a:r>
            <a:r>
              <a:rPr lang="sv-SE" sz="800" dirty="0" smtClean="0"/>
              <a:t>2011  (Skördad mellan 12 och 23 </a:t>
            </a:r>
            <a:r>
              <a:rPr lang="sv-SE" sz="800" dirty="0" err="1" smtClean="0"/>
              <a:t>sept</a:t>
            </a:r>
            <a:r>
              <a:rPr lang="sv-SE" sz="800" dirty="0" smtClean="0"/>
              <a:t>)</a:t>
            </a:r>
            <a:endParaRPr lang="sv-SE" sz="800" dirty="0"/>
          </a:p>
          <a:p>
            <a:r>
              <a:rPr lang="sv-SE" sz="800" dirty="0"/>
              <a:t> </a:t>
            </a:r>
          </a:p>
          <a:p>
            <a:r>
              <a:rPr lang="sv-SE" sz="800" b="1" dirty="0"/>
              <a:t>Druvor:	</a:t>
            </a:r>
            <a:r>
              <a:rPr lang="sv-SE" sz="800" b="1" dirty="0"/>
              <a:t>	</a:t>
            </a:r>
            <a:r>
              <a:rPr lang="sv-SE" sz="800" dirty="0" smtClean="0"/>
              <a:t>Cabernet </a:t>
            </a:r>
            <a:r>
              <a:rPr lang="sv-SE" sz="800" dirty="0"/>
              <a:t>Sauvignon</a:t>
            </a:r>
            <a:r>
              <a:rPr lang="sv-SE" sz="800" dirty="0" smtClean="0"/>
              <a:t>, (63%)  </a:t>
            </a:r>
            <a:r>
              <a:rPr lang="sv-SE" sz="800" dirty="0"/>
              <a:t>Merlot</a:t>
            </a:r>
            <a:r>
              <a:rPr lang="sv-SE" sz="800" dirty="0" smtClean="0"/>
              <a:t>, (34%)  Cabernet Franc (3%)</a:t>
            </a:r>
            <a:endParaRPr lang="sv-SE" sz="800" dirty="0"/>
          </a:p>
          <a:p>
            <a:r>
              <a:rPr lang="sv-SE" sz="800" dirty="0"/>
              <a:t>		</a:t>
            </a:r>
          </a:p>
          <a:p>
            <a:r>
              <a:rPr lang="sv-SE" sz="800" b="1" dirty="0"/>
              <a:t>Land:		</a:t>
            </a:r>
            <a:r>
              <a:rPr lang="sv-SE" sz="800" dirty="0" smtClean="0"/>
              <a:t>Frankrike</a:t>
            </a:r>
            <a:endParaRPr lang="sv-SE" sz="800" dirty="0"/>
          </a:p>
          <a:p>
            <a:r>
              <a:rPr lang="sv-SE" sz="800" b="1" dirty="0"/>
              <a:t> </a:t>
            </a:r>
            <a:endParaRPr lang="sv-SE" sz="800" dirty="0"/>
          </a:p>
          <a:p>
            <a:r>
              <a:rPr lang="sv-SE" sz="800" b="1" dirty="0"/>
              <a:t>Område:		</a:t>
            </a:r>
            <a:r>
              <a:rPr lang="sv-SE" sz="800" dirty="0" smtClean="0"/>
              <a:t>Bordeaux, </a:t>
            </a:r>
            <a:r>
              <a:rPr lang="sv-SE" sz="800" dirty="0" err="1" smtClean="0"/>
              <a:t>Haut</a:t>
            </a:r>
            <a:r>
              <a:rPr lang="sv-SE" sz="800" dirty="0"/>
              <a:t>-</a:t>
            </a:r>
            <a:r>
              <a:rPr lang="sv-SE" sz="800" dirty="0" smtClean="0"/>
              <a:t>Médoc, </a:t>
            </a:r>
            <a:r>
              <a:rPr lang="sv-SE" sz="800" dirty="0" smtClean="0"/>
              <a:t>Saint-Julien</a:t>
            </a:r>
            <a:endParaRPr lang="sv-SE" sz="800" dirty="0"/>
          </a:p>
          <a:p>
            <a:r>
              <a:rPr lang="sv-SE" sz="800" b="1" dirty="0"/>
              <a:t> </a:t>
            </a:r>
            <a:endParaRPr lang="sv-SE" sz="800" dirty="0"/>
          </a:p>
          <a:p>
            <a:r>
              <a:rPr lang="sv-SE" sz="800" b="1" dirty="0"/>
              <a:t>Färg:		</a:t>
            </a:r>
            <a:r>
              <a:rPr lang="sv-SE" sz="800" dirty="0" smtClean="0"/>
              <a:t>Den </a:t>
            </a:r>
            <a:r>
              <a:rPr lang="sv-SE" sz="800" dirty="0"/>
              <a:t>har en attraktiv </a:t>
            </a:r>
            <a:r>
              <a:rPr lang="sv-SE" sz="800" dirty="0" smtClean="0"/>
              <a:t>rubin</a:t>
            </a:r>
            <a:r>
              <a:rPr lang="sv-SE" sz="800" dirty="0" smtClean="0"/>
              <a:t> </a:t>
            </a:r>
            <a:r>
              <a:rPr lang="sv-SE" sz="800" dirty="0"/>
              <a:t>röd färg med l</a:t>
            </a:r>
            <a:r>
              <a:rPr lang="sv-SE" sz="800" dirty="0" smtClean="0"/>
              <a:t>ila </a:t>
            </a:r>
            <a:r>
              <a:rPr lang="sv-SE" sz="800" dirty="0"/>
              <a:t>nyans.</a:t>
            </a:r>
          </a:p>
          <a:p>
            <a:r>
              <a:rPr lang="sv-SE" sz="800" b="1" dirty="0"/>
              <a:t> </a:t>
            </a:r>
            <a:endParaRPr lang="sv-SE" sz="800" dirty="0"/>
          </a:p>
          <a:p>
            <a:r>
              <a:rPr lang="sv-SE" sz="800" b="1" dirty="0"/>
              <a:t>Arom:		</a:t>
            </a:r>
            <a:r>
              <a:rPr lang="sv-SE" sz="800" dirty="0"/>
              <a:t>Exotiska , parfymerade dofter av plommon , </a:t>
            </a:r>
            <a:r>
              <a:rPr lang="sv-SE" sz="800" dirty="0" smtClean="0"/>
              <a:t>jordgubbe saft </a:t>
            </a:r>
            <a:r>
              <a:rPr lang="sv-SE" sz="800" dirty="0"/>
              <a:t>, orientaliska kryddor </a:t>
            </a:r>
            <a:r>
              <a:rPr lang="sv-SE" sz="800" dirty="0" smtClean="0"/>
              <a:t>och</a:t>
            </a:r>
          </a:p>
          <a:p>
            <a:r>
              <a:rPr lang="sv-SE" sz="800" dirty="0" smtClean="0"/>
              <a:t> 		lagerblad </a:t>
            </a:r>
            <a:r>
              <a:rPr lang="sv-SE" sz="800" dirty="0"/>
              <a:t>kompletteras med en antydan till kamfer </a:t>
            </a:r>
            <a:r>
              <a:rPr lang="sv-SE" sz="800" dirty="0" smtClean="0"/>
              <a:t>. </a:t>
            </a:r>
          </a:p>
          <a:p>
            <a:r>
              <a:rPr lang="sv-SE" sz="800" dirty="0"/>
              <a:t>	</a:t>
            </a:r>
            <a:r>
              <a:rPr lang="sv-SE" sz="800" dirty="0" smtClean="0"/>
              <a:t>	</a:t>
            </a:r>
            <a:r>
              <a:rPr lang="sv-SE" sz="800" b="1" dirty="0" smtClean="0"/>
              <a:t> </a:t>
            </a:r>
            <a:endParaRPr lang="sv-SE" sz="800" dirty="0" smtClean="0"/>
          </a:p>
          <a:p>
            <a:r>
              <a:rPr lang="sv-SE" sz="800" b="1" dirty="0" smtClean="0"/>
              <a:t>Smak:		</a:t>
            </a:r>
            <a:r>
              <a:rPr lang="sv-SE" sz="800" dirty="0" smtClean="0"/>
              <a:t>Rund smak av mörka bär med frisk syra och toner </a:t>
            </a:r>
            <a:r>
              <a:rPr lang="sv-SE" sz="800" dirty="0"/>
              <a:t>av grafit. </a:t>
            </a:r>
            <a:endParaRPr lang="sv-SE" sz="800" dirty="0" smtClean="0"/>
          </a:p>
          <a:p>
            <a:r>
              <a:rPr lang="sv-SE" sz="800" dirty="0"/>
              <a:t>	</a:t>
            </a:r>
            <a:r>
              <a:rPr lang="sv-SE" sz="800" dirty="0" smtClean="0"/>
              <a:t>	Fyllig </a:t>
            </a:r>
            <a:r>
              <a:rPr lang="sv-SE" sz="800" dirty="0"/>
              <a:t>med mogna tanniner </a:t>
            </a:r>
            <a:r>
              <a:rPr lang="sv-SE" sz="800" dirty="0" smtClean="0"/>
              <a:t>och </a:t>
            </a:r>
            <a:r>
              <a:rPr lang="sv-SE" sz="800" dirty="0"/>
              <a:t>långt avslut.</a:t>
            </a:r>
          </a:p>
          <a:p>
            <a:r>
              <a:rPr lang="sv-SE" sz="800" b="1" dirty="0"/>
              <a:t> </a:t>
            </a:r>
            <a:endParaRPr lang="sv-SE" sz="800" dirty="0"/>
          </a:p>
          <a:p>
            <a:r>
              <a:rPr lang="sv-SE" sz="800" b="1" dirty="0"/>
              <a:t>Alkohol:	</a:t>
            </a:r>
            <a:r>
              <a:rPr lang="sv-SE" sz="800" b="1" dirty="0" smtClean="0"/>
              <a:t>	</a:t>
            </a:r>
            <a:r>
              <a:rPr lang="sv-SE" sz="800" dirty="0" smtClean="0"/>
              <a:t>12,5%</a:t>
            </a:r>
            <a:endParaRPr lang="sv-SE" sz="800" dirty="0"/>
          </a:p>
        </p:txBody>
      </p:sp>
    </p:spTree>
    <p:extLst>
      <p:ext uri="{BB962C8B-B14F-4D97-AF65-F5344CB8AC3E}">
        <p14:creationId xmlns:p14="http://schemas.microsoft.com/office/powerpoint/2010/main" val="33186948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4" y="6433420"/>
            <a:ext cx="9144000" cy="444941"/>
          </a:xfrm>
          <a:prstGeom prst="rect">
            <a:avLst/>
          </a:prstGeom>
        </p:spPr>
      </p:pic>
      <p:pic>
        <p:nvPicPr>
          <p:cNvPr id="3" name="Bildobjekt 2" descr="chil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852" y="1041400"/>
            <a:ext cx="4330700" cy="4775200"/>
          </a:xfrm>
          <a:prstGeom prst="rect">
            <a:avLst/>
          </a:prstGeom>
        </p:spPr>
      </p:pic>
      <p:pic>
        <p:nvPicPr>
          <p:cNvPr id="4" name="Bildobjekt 3" descr="argentina.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7742" y="647700"/>
            <a:ext cx="2743200" cy="5562600"/>
          </a:xfrm>
          <a:prstGeom prst="rect">
            <a:avLst/>
          </a:prstGeom>
        </p:spPr>
      </p:pic>
    </p:spTree>
    <p:extLst>
      <p:ext uri="{BB962C8B-B14F-4D97-AF65-F5344CB8AC3E}">
        <p14:creationId xmlns:p14="http://schemas.microsoft.com/office/powerpoint/2010/main" val="16582202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Vingård.pdf"/>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rot="5400000">
            <a:off x="1465826" y="-1284976"/>
            <a:ext cx="6190774" cy="8760726"/>
          </a:xfrm>
          <a:prstGeom prst="rect">
            <a:avLst/>
          </a:prstGeom>
        </p:spPr>
      </p:pic>
      <p:pic>
        <p:nvPicPr>
          <p:cNvPr id="2" name="Bildobjekt 1" descr="F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sp>
        <p:nvSpPr>
          <p:cNvPr id="4" name="Rektangel 3"/>
          <p:cNvSpPr/>
          <p:nvPr/>
        </p:nvSpPr>
        <p:spPr>
          <a:xfrm>
            <a:off x="652670" y="855320"/>
            <a:ext cx="7726206" cy="4247317"/>
          </a:xfrm>
          <a:prstGeom prst="rect">
            <a:avLst/>
          </a:prstGeom>
        </p:spPr>
        <p:txBody>
          <a:bodyPr wrap="square">
            <a:spAutoFit/>
          </a:bodyPr>
          <a:lstStyle/>
          <a:p>
            <a:r>
              <a:rPr lang="sv-SE" b="1" u="sng" dirty="0" smtClean="0"/>
              <a:t>Argentina</a:t>
            </a:r>
          </a:p>
          <a:p>
            <a:endParaRPr lang="sv-SE" dirty="0"/>
          </a:p>
          <a:p>
            <a:r>
              <a:rPr lang="sv-SE" dirty="0"/>
              <a:t>Beläget i södra delen av den amerikanska kontinenten, med en befolkning på 42 miljoner invånare och ett område som är fyra gånger större än Frankrike, är Argentina ett av världens naturreservat. </a:t>
            </a:r>
            <a:endParaRPr lang="sv-SE" dirty="0" smtClean="0"/>
          </a:p>
          <a:p>
            <a:endParaRPr lang="sv-SE" dirty="0"/>
          </a:p>
          <a:p>
            <a:r>
              <a:rPr lang="sv-SE" dirty="0"/>
              <a:t>Denna rikedom av naturliga ekosystem omfattar stora, högproduktiva vinodlingsregioner  som sträcker sig längs foten av Anderna , i de västra delarna av landet, från latitud 22° till latitud 42° söder. Den odlade arealen omfattar mer än 538 071 tunnland</a:t>
            </a:r>
            <a:r>
              <a:rPr lang="sv-SE" dirty="0" smtClean="0"/>
              <a:t>.</a:t>
            </a:r>
          </a:p>
          <a:p>
            <a:endParaRPr lang="sv-SE" dirty="0"/>
          </a:p>
          <a:p>
            <a:r>
              <a:rPr lang="sv-SE" dirty="0"/>
              <a:t>Det är i detta sammanhang, och under loppet av fem århundraden, som Argentina har utvecklat en sådan extraordinär vinindustri. Höjden, det breda temperaturintervallet, den lokala know-how, den nya tekniken och en djupt rotad populär vinkultur som gett vinerna sin unika identitet och kvalitet.</a:t>
            </a:r>
          </a:p>
        </p:txBody>
      </p:sp>
    </p:spTree>
    <p:extLst>
      <p:ext uri="{BB962C8B-B14F-4D97-AF65-F5344CB8AC3E}">
        <p14:creationId xmlns:p14="http://schemas.microsoft.com/office/powerpoint/2010/main" val="25137355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conservacion_y_filtros_rufinortega.pdf"/>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rot="5400000">
            <a:off x="262175" y="-2814841"/>
            <a:ext cx="8617865" cy="12195368"/>
          </a:xfrm>
          <a:prstGeom prst="rect">
            <a:avLst/>
          </a:prstGeom>
        </p:spPr>
      </p:pic>
      <p:pic>
        <p:nvPicPr>
          <p:cNvPr id="2" name="Bildobjekt 1" descr="F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sp>
        <p:nvSpPr>
          <p:cNvPr id="4" name="Rektangel 3"/>
          <p:cNvSpPr/>
          <p:nvPr/>
        </p:nvSpPr>
        <p:spPr>
          <a:xfrm>
            <a:off x="317515" y="934975"/>
            <a:ext cx="8643473" cy="4801315"/>
          </a:xfrm>
          <a:prstGeom prst="rect">
            <a:avLst/>
          </a:prstGeom>
        </p:spPr>
        <p:txBody>
          <a:bodyPr wrap="square">
            <a:spAutoFit/>
          </a:bodyPr>
          <a:lstStyle/>
          <a:p>
            <a:r>
              <a:rPr lang="sv-SE" b="1" u="sng" dirty="0" smtClean="0"/>
              <a:t>Historia</a:t>
            </a:r>
          </a:p>
          <a:p>
            <a:endParaRPr lang="sv-SE" b="1" u="sng" dirty="0"/>
          </a:p>
          <a:p>
            <a:pPr marL="285750" lvl="0" indent="-285750">
              <a:buFont typeface="Arial"/>
              <a:buChar char="•"/>
            </a:pPr>
            <a:r>
              <a:rPr lang="sv-SE" dirty="0"/>
              <a:t>Spanska bosättare tog med sig vinrankor på 1500-talet till </a:t>
            </a:r>
            <a:r>
              <a:rPr lang="sv-SE" dirty="0" smtClean="0"/>
              <a:t>Argentina</a:t>
            </a:r>
          </a:p>
          <a:p>
            <a:pPr marL="285750" lvl="0" indent="-285750">
              <a:buFont typeface="Arial"/>
              <a:buChar char="•"/>
            </a:pPr>
            <a:endParaRPr lang="sv-SE" dirty="0"/>
          </a:p>
          <a:p>
            <a:pPr marL="285750" lvl="0" indent="-285750">
              <a:buFont typeface="Arial"/>
              <a:buChar char="•"/>
            </a:pPr>
            <a:r>
              <a:rPr lang="sv-SE" dirty="0"/>
              <a:t>Jesuitmissionärer spelade en stor roll både gällande att lokalisera vingårdslägen och att få igång en fungerande vinproduktion</a:t>
            </a:r>
            <a:r>
              <a:rPr lang="sv-SE" dirty="0" smtClean="0"/>
              <a:t>.</a:t>
            </a:r>
          </a:p>
          <a:p>
            <a:pPr marL="285750" lvl="0" indent="-285750">
              <a:buFont typeface="Arial"/>
              <a:buChar char="•"/>
            </a:pPr>
            <a:endParaRPr lang="sv-SE" dirty="0"/>
          </a:p>
          <a:p>
            <a:pPr marL="285750" lvl="0" indent="-285750">
              <a:buFont typeface="Arial"/>
              <a:buChar char="•"/>
            </a:pPr>
            <a:r>
              <a:rPr lang="sv-SE" dirty="0"/>
              <a:t>Viktigaste druvan var </a:t>
            </a:r>
            <a:r>
              <a:rPr lang="sv-SE" dirty="0" err="1"/>
              <a:t>Criolla</a:t>
            </a:r>
            <a:r>
              <a:rPr lang="sv-SE" dirty="0"/>
              <a:t> Chica, troligtvis samma som Kaliforniens Mission</a:t>
            </a:r>
            <a:r>
              <a:rPr lang="sv-SE" dirty="0" smtClean="0"/>
              <a:t>.</a:t>
            </a:r>
          </a:p>
          <a:p>
            <a:pPr marL="285750" lvl="0" indent="-285750">
              <a:buFont typeface="Arial"/>
              <a:buChar char="•"/>
            </a:pPr>
            <a:endParaRPr lang="sv-SE" dirty="0"/>
          </a:p>
          <a:p>
            <a:pPr marL="285750" lvl="0" indent="-285750">
              <a:buFont typeface="Arial"/>
              <a:buChar char="•"/>
            </a:pPr>
            <a:r>
              <a:rPr lang="sv-SE" dirty="0"/>
              <a:t>Efter självständigheten 1816, kom immigranter från Italien, Spanien och Frankrike, vilka la grunden till den mångfald av druvor och vinstilar som idag finns i Argentina</a:t>
            </a:r>
            <a:r>
              <a:rPr lang="sv-SE" dirty="0" smtClean="0"/>
              <a:t>.</a:t>
            </a:r>
          </a:p>
          <a:p>
            <a:pPr marL="285750" lvl="0" indent="-285750">
              <a:buFont typeface="Arial"/>
              <a:buChar char="•"/>
            </a:pPr>
            <a:endParaRPr lang="sv-SE" dirty="0"/>
          </a:p>
          <a:p>
            <a:pPr marL="285750" lvl="0" indent="-285750">
              <a:buFont typeface="Arial"/>
              <a:buChar char="•"/>
            </a:pPr>
            <a:r>
              <a:rPr lang="sv-SE" dirty="0"/>
              <a:t>1853 grundade Miguel </a:t>
            </a:r>
            <a:r>
              <a:rPr lang="sv-SE" dirty="0" err="1"/>
              <a:t>Pouget</a:t>
            </a:r>
            <a:r>
              <a:rPr lang="sv-SE" dirty="0"/>
              <a:t> Argentinas Jordbruksskola i Mendoza och introducerade </a:t>
            </a:r>
            <a:r>
              <a:rPr lang="sv-SE" dirty="0" err="1"/>
              <a:t>bl</a:t>
            </a:r>
            <a:r>
              <a:rPr lang="sv-SE" dirty="0"/>
              <a:t> a </a:t>
            </a:r>
            <a:r>
              <a:rPr lang="sv-SE" dirty="0" err="1"/>
              <a:t>Malbec</a:t>
            </a:r>
            <a:r>
              <a:rPr lang="sv-SE" dirty="0"/>
              <a:t>, vilken blivit </a:t>
            </a:r>
            <a:r>
              <a:rPr lang="sv-SE" dirty="0" err="1"/>
              <a:t>Argetntinas</a:t>
            </a:r>
            <a:r>
              <a:rPr lang="sv-SE" dirty="0"/>
              <a:t> ”egna” druva</a:t>
            </a:r>
            <a:r>
              <a:rPr lang="sv-SE" dirty="0" smtClean="0"/>
              <a:t>.</a:t>
            </a:r>
          </a:p>
          <a:p>
            <a:pPr marL="285750" lvl="0" indent="-285750">
              <a:buFont typeface="Arial"/>
              <a:buChar char="•"/>
            </a:pPr>
            <a:endParaRPr lang="sv-SE" dirty="0"/>
          </a:p>
          <a:p>
            <a:pPr marL="285750" lvl="0" indent="-285750">
              <a:buFont typeface="Arial"/>
              <a:buChar char="•"/>
            </a:pPr>
            <a:r>
              <a:rPr lang="sv-SE" dirty="0"/>
              <a:t>I slutet av 1800-talet så stod järnvägen mellan Mendoza och </a:t>
            </a:r>
            <a:r>
              <a:rPr lang="sv-SE" dirty="0" err="1"/>
              <a:t>Bueno</a:t>
            </a:r>
            <a:r>
              <a:rPr lang="sv-SE" dirty="0"/>
              <a:t> Aires färdig, vilket öppnade en stor marknad för Mendozas viner.</a:t>
            </a:r>
          </a:p>
        </p:txBody>
      </p:sp>
    </p:spTree>
    <p:extLst>
      <p:ext uri="{BB962C8B-B14F-4D97-AF65-F5344CB8AC3E}">
        <p14:creationId xmlns:p14="http://schemas.microsoft.com/office/powerpoint/2010/main" val="8292427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617.pdf"/>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rot="5400000">
            <a:off x="308518" y="-2409658"/>
            <a:ext cx="8637261" cy="12222813"/>
          </a:xfrm>
          <a:prstGeom prst="rect">
            <a:avLst/>
          </a:prstGeom>
        </p:spPr>
      </p:pic>
      <p:pic>
        <p:nvPicPr>
          <p:cNvPr id="2" name="Bildobjekt 1" descr="F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sp>
        <p:nvSpPr>
          <p:cNvPr id="5" name="Rektangel 4"/>
          <p:cNvSpPr/>
          <p:nvPr/>
        </p:nvSpPr>
        <p:spPr>
          <a:xfrm>
            <a:off x="282235" y="952617"/>
            <a:ext cx="8714031" cy="4247317"/>
          </a:xfrm>
          <a:prstGeom prst="rect">
            <a:avLst/>
          </a:prstGeom>
        </p:spPr>
        <p:txBody>
          <a:bodyPr wrap="square">
            <a:spAutoFit/>
          </a:bodyPr>
          <a:lstStyle/>
          <a:p>
            <a:r>
              <a:rPr lang="sv-SE" b="1" u="sng" dirty="0"/>
              <a:t>Klimat / </a:t>
            </a:r>
            <a:r>
              <a:rPr lang="sv-SE" b="1" u="sng" dirty="0" smtClean="0"/>
              <a:t>Jordmån</a:t>
            </a:r>
          </a:p>
          <a:p>
            <a:endParaRPr lang="sv-SE" b="1" u="sng" dirty="0"/>
          </a:p>
          <a:p>
            <a:pPr marL="285750" lvl="0" indent="-285750">
              <a:buFont typeface="Arial"/>
              <a:buChar char="•"/>
            </a:pPr>
            <a:r>
              <a:rPr lang="sv-SE" dirty="0"/>
              <a:t>De flesta vinodlingarna ligger på över 500 </a:t>
            </a:r>
            <a:r>
              <a:rPr lang="sv-SE" dirty="0" err="1"/>
              <a:t>möh</a:t>
            </a:r>
            <a:r>
              <a:rPr lang="sv-SE" dirty="0"/>
              <a:t> (i medeltal över 900 </a:t>
            </a:r>
            <a:r>
              <a:rPr lang="sv-SE" dirty="0" err="1"/>
              <a:t>möh</a:t>
            </a:r>
            <a:r>
              <a:rPr lang="sv-SE" dirty="0"/>
              <a:t>)</a:t>
            </a:r>
            <a:r>
              <a:rPr lang="sv-SE" dirty="0" smtClean="0"/>
              <a:t>.</a:t>
            </a:r>
          </a:p>
          <a:p>
            <a:pPr marL="285750" lvl="0" indent="-285750">
              <a:buFont typeface="Arial"/>
              <a:buChar char="•"/>
            </a:pPr>
            <a:endParaRPr lang="sv-SE" dirty="0"/>
          </a:p>
          <a:p>
            <a:pPr marL="285750" lvl="0" indent="-285750">
              <a:buFont typeface="Arial"/>
              <a:buChar char="•"/>
            </a:pPr>
            <a:r>
              <a:rPr lang="sv-SE" dirty="0"/>
              <a:t>Kontinentalt och torrt klimat med väldefinierade årstider, varma somrar, kalla vintrar som tillåter vinstockarna att vila</a:t>
            </a:r>
            <a:r>
              <a:rPr lang="sv-SE" dirty="0" smtClean="0"/>
              <a:t>.</a:t>
            </a:r>
          </a:p>
          <a:p>
            <a:pPr lvl="0"/>
            <a:endParaRPr lang="sv-SE" dirty="0"/>
          </a:p>
          <a:p>
            <a:pPr marL="285750" lvl="0" indent="-285750">
              <a:buFont typeface="Arial"/>
              <a:buChar char="•"/>
            </a:pPr>
            <a:r>
              <a:rPr lang="sv-SE" dirty="0"/>
              <a:t>Med mer än 320 soldagar per år och begränsad nederbörd, gör att floderna och bevattningssystem är nödvändigt</a:t>
            </a:r>
            <a:r>
              <a:rPr lang="sv-SE" dirty="0" smtClean="0"/>
              <a:t>.</a:t>
            </a:r>
          </a:p>
          <a:p>
            <a:pPr lvl="0"/>
            <a:endParaRPr lang="sv-SE" dirty="0"/>
          </a:p>
          <a:p>
            <a:pPr marL="285750" lvl="0" indent="-285750">
              <a:buFont typeface="Arial"/>
              <a:buChar char="•"/>
            </a:pPr>
            <a:r>
              <a:rPr lang="sv-SE" dirty="0"/>
              <a:t>Argentina har sluppit vinlusen vilket man tror har att göra med att man konstbevattnade genom att svämmade över </a:t>
            </a:r>
            <a:r>
              <a:rPr lang="sv-SE" dirty="0" smtClean="0"/>
              <a:t>vinodlingarna.</a:t>
            </a:r>
          </a:p>
          <a:p>
            <a:pPr lvl="0"/>
            <a:endParaRPr lang="sv-SE" dirty="0"/>
          </a:p>
          <a:p>
            <a:pPr marL="285750" lvl="0" indent="-285750">
              <a:buFont typeface="Arial"/>
              <a:buChar char="•"/>
            </a:pPr>
            <a:r>
              <a:rPr lang="sv-SE" dirty="0" smtClean="0"/>
              <a:t>Andra </a:t>
            </a:r>
            <a:r>
              <a:rPr lang="sv-SE" dirty="0"/>
              <a:t>faktorer är isoleringen från resten av världen, det extremt torra klimatet samt den sandiga/grusiga jordmånen.</a:t>
            </a:r>
          </a:p>
        </p:txBody>
      </p:sp>
    </p:spTree>
    <p:extLst>
      <p:ext uri="{BB962C8B-B14F-4D97-AF65-F5344CB8AC3E}">
        <p14:creationId xmlns:p14="http://schemas.microsoft.com/office/powerpoint/2010/main" val="39979453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575-2.pdf"/>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rot="5400000">
            <a:off x="205717" y="-2871302"/>
            <a:ext cx="8617883" cy="12195392"/>
          </a:xfrm>
          <a:prstGeom prst="rect">
            <a:avLst/>
          </a:prstGeom>
        </p:spPr>
      </p:pic>
      <p:pic>
        <p:nvPicPr>
          <p:cNvPr id="2" name="Bildobjekt 1" descr="F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sp>
        <p:nvSpPr>
          <p:cNvPr id="3" name="Rektangel 2"/>
          <p:cNvSpPr/>
          <p:nvPr/>
        </p:nvSpPr>
        <p:spPr>
          <a:xfrm>
            <a:off x="747059" y="612844"/>
            <a:ext cx="7709647" cy="5355313"/>
          </a:xfrm>
          <a:prstGeom prst="rect">
            <a:avLst/>
          </a:prstGeom>
        </p:spPr>
        <p:txBody>
          <a:bodyPr wrap="square">
            <a:spAutoFit/>
          </a:bodyPr>
          <a:lstStyle/>
          <a:p>
            <a:r>
              <a:rPr lang="sv-SE" b="1" u="sng" dirty="0" smtClean="0"/>
              <a:t>Mendoza</a:t>
            </a:r>
          </a:p>
          <a:p>
            <a:endParaRPr lang="sv-SE" dirty="0"/>
          </a:p>
          <a:p>
            <a:pPr lvl="0"/>
            <a:r>
              <a:rPr lang="sv-SE" dirty="0"/>
              <a:t>Argentinas största och viktigaste vindistrikt. Ca 80% av landets produktion med 145 000 ha</a:t>
            </a:r>
            <a:r>
              <a:rPr lang="sv-SE" dirty="0" smtClean="0"/>
              <a:t>.</a:t>
            </a:r>
            <a:endParaRPr lang="sv-SE" dirty="0"/>
          </a:p>
          <a:p>
            <a:pPr lvl="0"/>
            <a:r>
              <a:rPr lang="sv-SE" dirty="0"/>
              <a:t>Här görs Argentinas bästa röda viner, på </a:t>
            </a:r>
            <a:r>
              <a:rPr lang="sv-SE" dirty="0" err="1"/>
              <a:t>Malbec</a:t>
            </a:r>
            <a:r>
              <a:rPr lang="sv-SE" dirty="0"/>
              <a:t> följt av Cabernet Sauvignon.	</a:t>
            </a:r>
          </a:p>
          <a:p>
            <a:pPr lvl="0"/>
            <a:endParaRPr lang="sv-SE" dirty="0" smtClean="0"/>
          </a:p>
          <a:p>
            <a:pPr lvl="0"/>
            <a:r>
              <a:rPr lang="sv-SE" dirty="0" smtClean="0"/>
              <a:t>Kontinentalt </a:t>
            </a:r>
            <a:r>
              <a:rPr lang="sv-SE" dirty="0"/>
              <a:t>(ej extremt) klimat, med klara årstider</a:t>
            </a:r>
            <a:r>
              <a:rPr lang="sv-SE" dirty="0" smtClean="0"/>
              <a:t>.</a:t>
            </a:r>
          </a:p>
          <a:p>
            <a:pPr lvl="0"/>
            <a:endParaRPr lang="sv-SE" dirty="0"/>
          </a:p>
          <a:p>
            <a:pPr lvl="0"/>
            <a:r>
              <a:rPr lang="sv-SE" dirty="0"/>
              <a:t>Jordmånen är lös, sandig, alluvial med lera</a:t>
            </a:r>
            <a:r>
              <a:rPr lang="sv-SE" dirty="0" smtClean="0"/>
              <a:t>.</a:t>
            </a:r>
          </a:p>
          <a:p>
            <a:pPr lvl="0"/>
            <a:endParaRPr lang="sv-SE" dirty="0"/>
          </a:p>
          <a:p>
            <a:pPr lvl="0"/>
            <a:r>
              <a:rPr lang="sv-SE" dirty="0"/>
              <a:t>God vattenförsörjning via 4 floder med smältvatten från Anderna.  Kring floderna är omfattande system med reservoarer och bevattningskanaler uppbyggt</a:t>
            </a:r>
            <a:r>
              <a:rPr lang="sv-SE" dirty="0" smtClean="0"/>
              <a:t>.</a:t>
            </a:r>
          </a:p>
          <a:p>
            <a:pPr lvl="0"/>
            <a:endParaRPr lang="sv-SE" dirty="0"/>
          </a:p>
          <a:p>
            <a:r>
              <a:rPr lang="sv-SE" b="1" dirty="0"/>
              <a:t>Distrikt med DOC-</a:t>
            </a:r>
            <a:r>
              <a:rPr lang="sv-SE" b="1" dirty="0" smtClean="0"/>
              <a:t>rang</a:t>
            </a:r>
          </a:p>
          <a:p>
            <a:endParaRPr lang="sv-SE" b="1" dirty="0"/>
          </a:p>
          <a:p>
            <a:r>
              <a:rPr lang="sv-SE" dirty="0"/>
              <a:t>Likt de flesta Nya världenländer saknar Argentina det strikta appellationssystem som finns i Europa och införandet av ett sådant är inte populärt. Mendoza har kommit längst, och gett DOC-status till de två </a:t>
            </a:r>
            <a:r>
              <a:rPr lang="sv-SE" dirty="0" err="1"/>
              <a:t>deldistrikten</a:t>
            </a:r>
            <a:r>
              <a:rPr lang="sv-SE" dirty="0"/>
              <a:t> San Rafael och </a:t>
            </a:r>
            <a:r>
              <a:rPr lang="sv-SE" dirty="0" err="1"/>
              <a:t>Luján</a:t>
            </a:r>
            <a:r>
              <a:rPr lang="sv-SE" dirty="0"/>
              <a:t> de </a:t>
            </a:r>
            <a:r>
              <a:rPr lang="sv-SE" dirty="0" err="1"/>
              <a:t>Cuyo</a:t>
            </a:r>
            <a:r>
              <a:rPr lang="sv-SE" dirty="0"/>
              <a:t>. Även La Rioja har ett - Valle de Famatina.</a:t>
            </a:r>
          </a:p>
        </p:txBody>
      </p:sp>
    </p:spTree>
    <p:extLst>
      <p:ext uri="{BB962C8B-B14F-4D97-AF65-F5344CB8AC3E}">
        <p14:creationId xmlns:p14="http://schemas.microsoft.com/office/powerpoint/2010/main" val="6081952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10570103_969946116433957_1456709410_n.pdf"/>
          <p:cNvPicPr>
            <a:picLocks noChangeAspect="1"/>
          </p:cNvPicPr>
          <p:nvPr/>
        </p:nvPicPr>
        <p:blipFill>
          <a:blip r:embed="rId2">
            <a:alphaModFix amt="12000"/>
            <a:extLst>
              <a:ext uri="{28A0092B-C50C-407E-A947-70E740481C1C}">
                <a14:useLocalDpi xmlns:a14="http://schemas.microsoft.com/office/drawing/2010/main" val="0"/>
              </a:ext>
            </a:extLst>
          </a:blip>
          <a:stretch>
            <a:fillRect/>
          </a:stretch>
        </p:blipFill>
        <p:spPr>
          <a:xfrm rot="5400000">
            <a:off x="1683051" y="-2578502"/>
            <a:ext cx="5888189" cy="11630150"/>
          </a:xfrm>
          <a:prstGeom prst="rect">
            <a:avLst/>
          </a:prstGeom>
        </p:spPr>
      </p:pic>
      <p:pic>
        <p:nvPicPr>
          <p:cNvPr id="2" name="Bildobjekt 1" descr="F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sp>
        <p:nvSpPr>
          <p:cNvPr id="5" name="Rektangel 4"/>
          <p:cNvSpPr/>
          <p:nvPr/>
        </p:nvSpPr>
        <p:spPr>
          <a:xfrm>
            <a:off x="729834" y="620731"/>
            <a:ext cx="7690926" cy="5078314"/>
          </a:xfrm>
          <a:prstGeom prst="rect">
            <a:avLst/>
          </a:prstGeom>
        </p:spPr>
        <p:txBody>
          <a:bodyPr wrap="square">
            <a:spAutoFit/>
          </a:bodyPr>
          <a:lstStyle/>
          <a:p>
            <a:r>
              <a:rPr lang="sv-SE" b="1" u="sng" dirty="0" smtClean="0"/>
              <a:t>Chile</a:t>
            </a:r>
          </a:p>
          <a:p>
            <a:endParaRPr lang="sv-SE" b="1" u="sng" dirty="0"/>
          </a:p>
          <a:p>
            <a:r>
              <a:rPr lang="sv-SE" dirty="0"/>
              <a:t>Chile är mycket av ett så perfekt vinodlingsland det går att komma.  Isolerat från resten av världen, i norr av </a:t>
            </a:r>
            <a:r>
              <a:rPr lang="sv-SE" dirty="0" err="1"/>
              <a:t>Atacama</a:t>
            </a:r>
            <a:r>
              <a:rPr lang="sv-SE" dirty="0"/>
              <a:t> öknen, i söder av Antarktis, i väster av Stilla Havet och i Öster av Anderna, så finns här något av "</a:t>
            </a:r>
            <a:r>
              <a:rPr lang="sv-SE" dirty="0" err="1"/>
              <a:t>edenlika</a:t>
            </a:r>
            <a:r>
              <a:rPr lang="sv-SE" dirty="0"/>
              <a:t>" förutsättningar för odling av vin och andra frukter.  </a:t>
            </a:r>
            <a:endParaRPr lang="sv-SE" dirty="0" smtClean="0"/>
          </a:p>
          <a:p>
            <a:endParaRPr lang="sv-SE" dirty="0"/>
          </a:p>
          <a:p>
            <a:r>
              <a:rPr lang="sv-SE" dirty="0" smtClean="0"/>
              <a:t>Klimatet </a:t>
            </a:r>
            <a:r>
              <a:rPr lang="sv-SE" dirty="0"/>
              <a:t>är </a:t>
            </a:r>
            <a:r>
              <a:rPr lang="sv-SE" dirty="0" err="1"/>
              <a:t>Medelhavslikt</a:t>
            </a:r>
            <a:r>
              <a:rPr lang="sv-SE" dirty="0"/>
              <a:t> med många varma, torra och soliga dagar.  Smältvatten från Anderna ger ett antal flodsystem som används för konstbevattning, och det är också därför som alla Chilenska vinområden ligger i anslutning till floddalar</a:t>
            </a:r>
            <a:r>
              <a:rPr lang="sv-SE" dirty="0" smtClean="0"/>
              <a:t>.</a:t>
            </a:r>
          </a:p>
          <a:p>
            <a:endParaRPr lang="sv-SE" dirty="0"/>
          </a:p>
          <a:p>
            <a:r>
              <a:rPr lang="sv-SE" dirty="0"/>
              <a:t>Mycket </a:t>
            </a:r>
            <a:r>
              <a:rPr lang="sv-SE" dirty="0" err="1"/>
              <a:t>pga</a:t>
            </a:r>
            <a:r>
              <a:rPr lang="sv-SE" dirty="0"/>
              <a:t> denna isolering från resten av världen så finns är få parasiter eller sjukdomar som hotar vinstockarna vilket gör att vinerna är mer eller mindre ekologiska.  Inte ens vinlusen har hittat hit, men här hjälper också en jordmån med mycket sand till att hålla den stången.  Chile har alltså (liksom Argentina) inte besvärats nämnvärt av vinlusen, vilket gör att det därför växer </a:t>
            </a:r>
            <a:r>
              <a:rPr lang="sv-SE" dirty="0" err="1"/>
              <a:t>oympade</a:t>
            </a:r>
            <a:r>
              <a:rPr lang="sv-SE" dirty="0"/>
              <a:t> vinstockar på de flesta håll. </a:t>
            </a:r>
          </a:p>
        </p:txBody>
      </p:sp>
    </p:spTree>
    <p:extLst>
      <p:ext uri="{BB962C8B-B14F-4D97-AF65-F5344CB8AC3E}">
        <p14:creationId xmlns:p14="http://schemas.microsoft.com/office/powerpoint/2010/main" val="36136391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10665328_1702434506681293_39161582_n.pdf"/>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rot="5400000">
            <a:off x="1422963" y="-2628538"/>
            <a:ext cx="6283961" cy="11895666"/>
          </a:xfrm>
          <a:prstGeom prst="rect">
            <a:avLst/>
          </a:prstGeom>
        </p:spPr>
      </p:pic>
      <p:pic>
        <p:nvPicPr>
          <p:cNvPr id="2" name="Bildobjekt 1" descr="F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sp>
        <p:nvSpPr>
          <p:cNvPr id="4" name="Rektangel 3"/>
          <p:cNvSpPr/>
          <p:nvPr/>
        </p:nvSpPr>
        <p:spPr>
          <a:xfrm>
            <a:off x="617391" y="776207"/>
            <a:ext cx="8096640" cy="4247317"/>
          </a:xfrm>
          <a:prstGeom prst="rect">
            <a:avLst/>
          </a:prstGeom>
        </p:spPr>
        <p:txBody>
          <a:bodyPr wrap="square">
            <a:spAutoFit/>
          </a:bodyPr>
          <a:lstStyle/>
          <a:p>
            <a:r>
              <a:rPr lang="sv-SE" b="1" u="sng" dirty="0" smtClean="0"/>
              <a:t>Historia</a:t>
            </a:r>
          </a:p>
          <a:p>
            <a:endParaRPr lang="sv-SE" b="1" u="sng" dirty="0"/>
          </a:p>
          <a:p>
            <a:pPr marL="285750" lvl="0" indent="-285750">
              <a:buFont typeface="Arial"/>
              <a:buChar char="•"/>
            </a:pPr>
            <a:r>
              <a:rPr lang="sv-SE" dirty="0"/>
              <a:t>De första stockarna planterades av de spanska erövrarna  i mitten av 1500-talet</a:t>
            </a:r>
            <a:r>
              <a:rPr lang="sv-SE" dirty="0" smtClean="0"/>
              <a:t>.</a:t>
            </a:r>
          </a:p>
          <a:p>
            <a:pPr marL="285750" lvl="0" indent="-285750">
              <a:buFont typeface="Arial"/>
              <a:buChar char="•"/>
            </a:pPr>
            <a:endParaRPr lang="sv-SE" dirty="0"/>
          </a:p>
          <a:p>
            <a:pPr marL="285750" lvl="0" indent="-285750">
              <a:buFont typeface="Arial"/>
              <a:buChar char="•"/>
            </a:pPr>
            <a:r>
              <a:rPr lang="sv-SE" dirty="0"/>
              <a:t>Första blå druvsorten var </a:t>
            </a:r>
            <a:r>
              <a:rPr lang="sv-SE" dirty="0" err="1"/>
              <a:t>Pais</a:t>
            </a:r>
            <a:r>
              <a:rPr lang="sv-SE" dirty="0"/>
              <a:t> (identisk med den Kaliforniska druvan </a:t>
            </a:r>
            <a:r>
              <a:rPr lang="sv-SE" dirty="0" err="1"/>
              <a:t>Misson</a:t>
            </a:r>
            <a:r>
              <a:rPr lang="sv-SE" dirty="0"/>
              <a:t>)</a:t>
            </a:r>
            <a:r>
              <a:rPr lang="sv-SE" dirty="0" smtClean="0"/>
              <a:t>.</a:t>
            </a:r>
          </a:p>
          <a:p>
            <a:pPr marL="285750" lvl="0" indent="-285750">
              <a:buFont typeface="Arial"/>
              <a:buChar char="•"/>
            </a:pPr>
            <a:endParaRPr lang="sv-SE" dirty="0"/>
          </a:p>
          <a:p>
            <a:pPr marL="285750" lvl="0" indent="-285750">
              <a:buFont typeface="Arial"/>
              <a:buChar char="•"/>
            </a:pPr>
            <a:r>
              <a:rPr lang="sv-SE" dirty="0"/>
              <a:t>Från mitten av 1800-talet så byggdes det Chateau och importerades franska vinmakare, vilket blev lättare i slutet av 1800-talet då vinlusen börjat härja i Europa</a:t>
            </a:r>
            <a:r>
              <a:rPr lang="sv-SE" dirty="0" smtClean="0"/>
              <a:t>.</a:t>
            </a:r>
          </a:p>
          <a:p>
            <a:pPr marL="285750" lvl="0" indent="-285750">
              <a:buFont typeface="Arial"/>
              <a:buChar char="•"/>
            </a:pPr>
            <a:endParaRPr lang="sv-SE" dirty="0"/>
          </a:p>
          <a:p>
            <a:pPr marL="285750" indent="-285750">
              <a:buFont typeface="Arial"/>
              <a:buChar char="•"/>
            </a:pPr>
            <a:r>
              <a:rPr lang="sv-SE" dirty="0"/>
              <a:t>På inrådan av den franska botanikern, Claudio Gay </a:t>
            </a:r>
            <a:r>
              <a:rPr lang="sv-SE" dirty="0" err="1"/>
              <a:t>Mouret</a:t>
            </a:r>
            <a:r>
              <a:rPr lang="sv-SE" dirty="0"/>
              <a:t>, satte Chilenska myndigheter upp en förädlingsstation (</a:t>
            </a:r>
            <a:r>
              <a:rPr lang="sv-SE" dirty="0" err="1"/>
              <a:t>Parque</a:t>
            </a:r>
            <a:r>
              <a:rPr lang="sv-SE" dirty="0"/>
              <a:t> Quinta Normal) för växter (inklusive) vin så tidigt som på 1830-talet.  Detta gjorde att man vid tiden för vinlusens utbrott i Europa hade tillgång till en bank av olika europeiska </a:t>
            </a:r>
            <a:r>
              <a:rPr lang="sv-SE" dirty="0" err="1"/>
              <a:t>vinranker</a:t>
            </a:r>
            <a:r>
              <a:rPr lang="sv-SE" dirty="0"/>
              <a:t>.</a:t>
            </a:r>
          </a:p>
          <a:p>
            <a:pPr lvl="0"/>
            <a:endParaRPr lang="sv-SE" dirty="0"/>
          </a:p>
        </p:txBody>
      </p:sp>
    </p:spTree>
    <p:extLst>
      <p:ext uri="{BB962C8B-B14F-4D97-AF65-F5344CB8AC3E}">
        <p14:creationId xmlns:p14="http://schemas.microsoft.com/office/powerpoint/2010/main" val="6081952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reporte-sustentabilidad-emiliana-2014.pdf"/>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804334" y="-275168"/>
            <a:ext cx="10987991" cy="7471834"/>
          </a:xfrm>
          <a:prstGeom prst="rect">
            <a:avLst/>
          </a:prstGeom>
        </p:spPr>
      </p:pic>
      <p:pic>
        <p:nvPicPr>
          <p:cNvPr id="2" name="Bildobjekt 1" descr="F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3420"/>
            <a:ext cx="9144000" cy="444941"/>
          </a:xfrm>
          <a:prstGeom prst="rect">
            <a:avLst/>
          </a:prstGeom>
        </p:spPr>
      </p:pic>
      <p:sp>
        <p:nvSpPr>
          <p:cNvPr id="3" name="Rektangel 2"/>
          <p:cNvSpPr/>
          <p:nvPr/>
        </p:nvSpPr>
        <p:spPr>
          <a:xfrm>
            <a:off x="328706" y="703183"/>
            <a:ext cx="8262470" cy="4524316"/>
          </a:xfrm>
          <a:prstGeom prst="rect">
            <a:avLst/>
          </a:prstGeom>
        </p:spPr>
        <p:txBody>
          <a:bodyPr wrap="square">
            <a:spAutoFit/>
          </a:bodyPr>
          <a:lstStyle/>
          <a:p>
            <a:r>
              <a:rPr lang="sv-SE" b="1" dirty="0"/>
              <a:t>Region Valle Central</a:t>
            </a:r>
          </a:p>
          <a:p>
            <a:r>
              <a:rPr lang="sv-SE" dirty="0"/>
              <a:t>Den största och centrala regionen, som omfattar dalarna </a:t>
            </a:r>
            <a:r>
              <a:rPr lang="sv-SE" dirty="0" err="1"/>
              <a:t>Maipo</a:t>
            </a:r>
            <a:r>
              <a:rPr lang="sv-SE" dirty="0"/>
              <a:t>, </a:t>
            </a:r>
            <a:r>
              <a:rPr lang="sv-SE" dirty="0" err="1" smtClean="0"/>
              <a:t>Rapel</a:t>
            </a:r>
            <a:r>
              <a:rPr lang="sv-SE" dirty="0" smtClean="0"/>
              <a:t>, </a:t>
            </a:r>
            <a:r>
              <a:rPr lang="sv-SE" dirty="0" err="1" smtClean="0"/>
              <a:t>Curicó</a:t>
            </a:r>
            <a:r>
              <a:rPr lang="sv-SE" dirty="0" smtClean="0"/>
              <a:t> </a:t>
            </a:r>
            <a:r>
              <a:rPr lang="sv-SE" dirty="0"/>
              <a:t>och </a:t>
            </a:r>
            <a:r>
              <a:rPr lang="sv-SE" dirty="0" err="1"/>
              <a:t>Maule</a:t>
            </a:r>
            <a:r>
              <a:rPr lang="sv-SE" dirty="0" smtClean="0"/>
              <a:t>.</a:t>
            </a:r>
          </a:p>
          <a:p>
            <a:endParaRPr lang="sv-SE" b="1" dirty="0" smtClean="0"/>
          </a:p>
          <a:p>
            <a:r>
              <a:rPr lang="sv-SE" b="1" dirty="0" err="1" smtClean="0"/>
              <a:t>Rapel</a:t>
            </a:r>
            <a:endParaRPr lang="sv-SE" b="1" dirty="0"/>
          </a:p>
          <a:p>
            <a:r>
              <a:rPr lang="sv-SE" dirty="0" err="1"/>
              <a:t>Rapel</a:t>
            </a:r>
            <a:r>
              <a:rPr lang="sv-SE" dirty="0"/>
              <a:t> är uppdelat i de två </a:t>
            </a:r>
            <a:r>
              <a:rPr lang="sv-SE" dirty="0" err="1"/>
              <a:t>deldistrikten</a:t>
            </a:r>
            <a:r>
              <a:rPr lang="sv-SE" dirty="0"/>
              <a:t> </a:t>
            </a:r>
            <a:r>
              <a:rPr lang="sv-SE" dirty="0" err="1"/>
              <a:t>Cachapoal</a:t>
            </a:r>
            <a:r>
              <a:rPr lang="sv-SE" dirty="0"/>
              <a:t> </a:t>
            </a:r>
            <a:r>
              <a:rPr lang="sv-SE" dirty="0" err="1"/>
              <a:t>Valley</a:t>
            </a:r>
            <a:r>
              <a:rPr lang="sv-SE" dirty="0"/>
              <a:t> och </a:t>
            </a:r>
            <a:r>
              <a:rPr lang="sv-SE" dirty="0" err="1"/>
              <a:t>Colchagua</a:t>
            </a:r>
            <a:r>
              <a:rPr lang="sv-SE" dirty="0"/>
              <a:t> </a:t>
            </a:r>
            <a:r>
              <a:rPr lang="sv-SE" dirty="0" err="1"/>
              <a:t>Valley</a:t>
            </a:r>
            <a:r>
              <a:rPr lang="sv-SE" dirty="0" smtClean="0"/>
              <a:t>.</a:t>
            </a:r>
          </a:p>
          <a:p>
            <a:endParaRPr lang="sv-SE" dirty="0"/>
          </a:p>
          <a:p>
            <a:r>
              <a:rPr lang="sv-SE" dirty="0" err="1"/>
              <a:t>Colchaguas</a:t>
            </a:r>
            <a:r>
              <a:rPr lang="sv-SE" dirty="0"/>
              <a:t> druvor är till 90 procent blå. Cabernet sauvignon leder stort före </a:t>
            </a:r>
            <a:r>
              <a:rPr lang="sv-SE" dirty="0" err="1"/>
              <a:t>merlot</a:t>
            </a:r>
            <a:r>
              <a:rPr lang="sv-SE" dirty="0"/>
              <a:t> och </a:t>
            </a:r>
            <a:r>
              <a:rPr lang="sv-SE" dirty="0" err="1"/>
              <a:t>carmenère</a:t>
            </a:r>
            <a:r>
              <a:rPr lang="sv-SE" dirty="0"/>
              <a:t>, men här görs också uppmärksammade viner av </a:t>
            </a:r>
            <a:r>
              <a:rPr lang="sv-SE" dirty="0" err="1"/>
              <a:t>syrah</a:t>
            </a:r>
            <a:r>
              <a:rPr lang="sv-SE" dirty="0"/>
              <a:t> och </a:t>
            </a:r>
            <a:r>
              <a:rPr lang="sv-SE" dirty="0" err="1"/>
              <a:t>malbec</a:t>
            </a:r>
            <a:r>
              <a:rPr lang="sv-SE" dirty="0"/>
              <a:t>. Det varma klimatet har fått producenterna att söka sig uppför svalare kullar som </a:t>
            </a:r>
            <a:r>
              <a:rPr lang="sv-SE" dirty="0" err="1"/>
              <a:t>Apalta</a:t>
            </a:r>
            <a:r>
              <a:rPr lang="sv-SE" dirty="0"/>
              <a:t> och </a:t>
            </a:r>
            <a:r>
              <a:rPr lang="sv-SE" dirty="0" err="1"/>
              <a:t>Ninquén</a:t>
            </a:r>
            <a:r>
              <a:rPr lang="sv-SE" dirty="0"/>
              <a:t> - namn som nu blivit berömda för sina viner</a:t>
            </a:r>
            <a:r>
              <a:rPr lang="sv-SE" dirty="0" smtClean="0"/>
              <a:t>.</a:t>
            </a:r>
          </a:p>
          <a:p>
            <a:endParaRPr lang="sv-SE" dirty="0"/>
          </a:p>
          <a:p>
            <a:r>
              <a:rPr lang="sv-SE" dirty="0" err="1"/>
              <a:t>Cachapoal</a:t>
            </a:r>
            <a:r>
              <a:rPr lang="sv-SE" dirty="0"/>
              <a:t> är med sin karga jord och ett klimat med stora temperaturväxlingar mellan dag och natt ursprung för några av Chiles mest berömda </a:t>
            </a:r>
            <a:r>
              <a:rPr lang="sv-SE" dirty="0" err="1"/>
              <a:t>premiumviner</a:t>
            </a:r>
            <a:r>
              <a:rPr lang="sv-SE" dirty="0"/>
              <a:t>. Över 85 procent av druvorna är blå, mest </a:t>
            </a:r>
            <a:r>
              <a:rPr lang="sv-SE" dirty="0" err="1"/>
              <a:t>cabernet</a:t>
            </a:r>
            <a:r>
              <a:rPr lang="sv-SE" dirty="0"/>
              <a:t> sauvignon, följd av </a:t>
            </a:r>
            <a:r>
              <a:rPr lang="sv-SE" dirty="0" err="1"/>
              <a:t>merlot</a:t>
            </a:r>
            <a:r>
              <a:rPr lang="sv-SE" dirty="0"/>
              <a:t> och </a:t>
            </a:r>
            <a:r>
              <a:rPr lang="sv-SE" dirty="0" err="1"/>
              <a:t>carmenère</a:t>
            </a:r>
            <a:r>
              <a:rPr lang="sv-SE" dirty="0"/>
              <a:t> på respektfullt avstånd.</a:t>
            </a:r>
            <a:endParaRPr lang="sv-SE" dirty="0"/>
          </a:p>
        </p:txBody>
      </p:sp>
    </p:spTree>
    <p:extLst>
      <p:ext uri="{BB962C8B-B14F-4D97-AF65-F5344CB8AC3E}">
        <p14:creationId xmlns:p14="http://schemas.microsoft.com/office/powerpoint/2010/main" val="6081952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1852</TotalTime>
  <Words>656</Words>
  <Application>Microsoft Macintosh PowerPoint</Application>
  <PresentationFormat>Bildspel på skärmen (4:3)</PresentationFormat>
  <Paragraphs>136</Paragraphs>
  <Slides>15</Slides>
  <Notes>1</Notes>
  <HiddenSlides>0</HiddenSlides>
  <MMClips>0</MMClips>
  <ScaleCrop>false</ScaleCrop>
  <HeadingPairs>
    <vt:vector size="4" baseType="variant">
      <vt:variant>
        <vt:lpstr>Tema</vt:lpstr>
      </vt:variant>
      <vt:variant>
        <vt:i4>1</vt:i4>
      </vt:variant>
      <vt:variant>
        <vt:lpstr>Bildrubriker</vt:lpstr>
      </vt:variant>
      <vt:variant>
        <vt:i4>15</vt:i4>
      </vt:variant>
    </vt:vector>
  </HeadingPairs>
  <TitlesOfParts>
    <vt:vector size="16" baseType="lpstr">
      <vt:lpstr>Office-tema</vt:lpstr>
      <vt:lpstr>Exklusiva sydamerikanska röda viner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Hem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Exklusiva sydamerikanska röda viner</dc:title>
  <dc:creator>Martin Grundén</dc:creator>
  <cp:lastModifiedBy>Martin Grundén</cp:lastModifiedBy>
  <cp:revision>34</cp:revision>
  <dcterms:created xsi:type="dcterms:W3CDTF">2016-03-25T09:26:04Z</dcterms:created>
  <dcterms:modified xsi:type="dcterms:W3CDTF">2016-03-31T18:54:45Z</dcterms:modified>
</cp:coreProperties>
</file>